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74" r:id="rId4"/>
    <p:sldId id="257" r:id="rId5"/>
    <p:sldId id="259" r:id="rId6"/>
    <p:sldId id="265" r:id="rId7"/>
    <p:sldId id="307" r:id="rId8"/>
    <p:sldId id="288" r:id="rId9"/>
    <p:sldId id="296" r:id="rId10"/>
    <p:sldId id="278" r:id="rId11"/>
    <p:sldId id="267" r:id="rId12"/>
    <p:sldId id="297" r:id="rId13"/>
    <p:sldId id="270" r:id="rId14"/>
    <p:sldId id="293" r:id="rId15"/>
    <p:sldId id="279" r:id="rId16"/>
    <p:sldId id="292" r:id="rId17"/>
    <p:sldId id="284" r:id="rId18"/>
    <p:sldId id="268" r:id="rId19"/>
    <p:sldId id="275" r:id="rId20"/>
    <p:sldId id="295" r:id="rId21"/>
    <p:sldId id="286" r:id="rId22"/>
    <p:sldId id="299" r:id="rId23"/>
    <p:sldId id="298" r:id="rId24"/>
    <p:sldId id="300" r:id="rId25"/>
    <p:sldId id="306" r:id="rId26"/>
    <p:sldId id="301" r:id="rId27"/>
    <p:sldId id="302" r:id="rId28"/>
    <p:sldId id="303" r:id="rId29"/>
    <p:sldId id="304" r:id="rId30"/>
    <p:sldId id="305"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BA64B0-B9A0-471E-8FE1-DA84708FF91B}">
          <p14:sldIdLst>
            <p14:sldId id="256"/>
            <p14:sldId id="287"/>
          </p14:sldIdLst>
        </p14:section>
        <p14:section name="Objectives and Methodology" id="{B6801D8E-FD6A-4E4D-A928-5ADB79001F80}">
          <p14:sldIdLst>
            <p14:sldId id="274"/>
            <p14:sldId id="257"/>
            <p14:sldId id="259"/>
            <p14:sldId id="265"/>
            <p14:sldId id="307"/>
          </p14:sldIdLst>
        </p14:section>
        <p14:section name="Key Take Aways" id="{0EAC8268-10B9-4518-A2D4-2E30D12D8B53}">
          <p14:sldIdLst>
            <p14:sldId id="288"/>
            <p14:sldId id="296"/>
          </p14:sldIdLst>
        </p14:section>
        <p14:section name="Attraction" id="{201B9F5A-32DB-4285-9150-99FD90AE1618}">
          <p14:sldIdLst>
            <p14:sldId id="278"/>
            <p14:sldId id="267"/>
            <p14:sldId id="297"/>
            <p14:sldId id="270"/>
            <p14:sldId id="293"/>
          </p14:sldIdLst>
        </p14:section>
        <p14:section name="Retention" id="{B7BCD2AF-75E5-420B-9B68-AC7F8C65B6C0}">
          <p14:sldIdLst>
            <p14:sldId id="279"/>
            <p14:sldId id="292"/>
            <p14:sldId id="284"/>
            <p14:sldId id="268"/>
          </p14:sldIdLst>
        </p14:section>
        <p14:section name="TAMS Format and Content" id="{2F6B8AA0-FC66-43A5-A1ED-C8536BCF6C9E}">
          <p14:sldIdLst>
            <p14:sldId id="275"/>
            <p14:sldId id="295"/>
            <p14:sldId id="286"/>
            <p14:sldId id="299"/>
            <p14:sldId id="298"/>
            <p14:sldId id="300"/>
            <p14:sldId id="306"/>
            <p14:sldId id="301"/>
            <p14:sldId id="302"/>
            <p14:sldId id="303"/>
            <p14:sldId id="304"/>
            <p14:sldId id="305"/>
            <p14:sldId id="3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676C9E-FDC9-AB36-8787-9165F225CBB0}" name="rebecca@migrationpolicyscotland.org.uk" initials="re" userId="S::rebecca@migrationpolicyscotland.org.uk::fbbbd990-4392-46e0-95ce-2c6338371415" providerId="AD"/>
  <p188:author id="{26A369AD-D5EC-DB45-1C65-CAB7AA464AF1}" name="Sarah Kyambi" initials="SK" userId="S::sarah@migrationpolicyscotland.org.uk::424b0cff-8f76-4338-aa1a-d4c95cf6266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99CB"/>
    <a:srgbClr val="B28ADA"/>
    <a:srgbClr val="FF3300"/>
    <a:srgbClr val="FF6969"/>
    <a:srgbClr val="FF3333"/>
    <a:srgbClr val="DCCAEE"/>
    <a:srgbClr val="E5D3E5"/>
    <a:srgbClr val="F6F0F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74168-CEF7-477C-B145-B34A0557D29B}" v="33" dt="2023-06-29T14:34:11.158"/>
    <p1510:client id="{0D4A2778-AAD2-4F3B-9E15-5F1891F61699}" v="109" dt="2023-06-29T12:31:19.02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igrationpolicyscotland-my.sharepoint.com/personal/sarah_migrationpolicyscotland_org_uk/Documents/New%20Migration%20Policy%20Scotland/New%20MPS%20Projects/1%20Current%20MPS%20Projects/TAMS%20input/Data%20Gathered/DataSK_R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Age</a:t>
            </a:r>
            <a:r>
              <a:rPr lang="en-US" baseline="0"/>
              <a:t> </a:t>
            </a:r>
            <a:r>
              <a:rPr lang="en-US" baseline="0">
                <a:solidFill>
                  <a:schemeClr val="tx1"/>
                </a:solidFill>
              </a:rPr>
              <a:t>groups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'Without Asylum seekers'!$K$6</c:f>
              <c:strCache>
                <c:ptCount val="1"/>
                <c:pt idx="0">
                  <c:v>% respendents</c:v>
                </c:pt>
              </c:strCache>
            </c:strRef>
          </c:tx>
          <c:dPt>
            <c:idx val="0"/>
            <c:bubble3D val="0"/>
            <c:spPr>
              <a:solidFill>
                <a:schemeClr val="accent1"/>
              </a:solidFill>
              <a:ln>
                <a:noFill/>
              </a:ln>
              <a:effectLst/>
            </c:spPr>
            <c:extLst>
              <c:ext xmlns:c16="http://schemas.microsoft.com/office/drawing/2014/chart" uri="{C3380CC4-5D6E-409C-BE32-E72D297353CC}">
                <c16:uniqueId val="{00000001-1DEB-4E66-B095-642668FF373B}"/>
              </c:ext>
            </c:extLst>
          </c:dPt>
          <c:dPt>
            <c:idx val="1"/>
            <c:bubble3D val="0"/>
            <c:spPr>
              <a:solidFill>
                <a:schemeClr val="accent2"/>
              </a:solidFill>
              <a:ln>
                <a:noFill/>
              </a:ln>
              <a:effectLst/>
            </c:spPr>
            <c:extLst>
              <c:ext xmlns:c16="http://schemas.microsoft.com/office/drawing/2014/chart" uri="{C3380CC4-5D6E-409C-BE32-E72D297353CC}">
                <c16:uniqueId val="{00000003-1DEB-4E66-B095-642668FF373B}"/>
              </c:ext>
            </c:extLst>
          </c:dPt>
          <c:dPt>
            <c:idx val="2"/>
            <c:bubble3D val="0"/>
            <c:spPr>
              <a:solidFill>
                <a:schemeClr val="accent3"/>
              </a:solidFill>
              <a:ln>
                <a:noFill/>
              </a:ln>
              <a:effectLst/>
            </c:spPr>
            <c:extLst>
              <c:ext xmlns:c16="http://schemas.microsoft.com/office/drawing/2014/chart" uri="{C3380CC4-5D6E-409C-BE32-E72D297353CC}">
                <c16:uniqueId val="{00000005-1DEB-4E66-B095-642668FF373B}"/>
              </c:ext>
            </c:extLst>
          </c:dPt>
          <c:dPt>
            <c:idx val="3"/>
            <c:bubble3D val="0"/>
            <c:spPr>
              <a:solidFill>
                <a:schemeClr val="accent4"/>
              </a:solidFill>
              <a:ln>
                <a:noFill/>
              </a:ln>
              <a:effectLst/>
            </c:spPr>
            <c:extLst>
              <c:ext xmlns:c16="http://schemas.microsoft.com/office/drawing/2014/chart" uri="{C3380CC4-5D6E-409C-BE32-E72D297353CC}">
                <c16:uniqueId val="{00000007-1DEB-4E66-B095-642668FF373B}"/>
              </c:ext>
            </c:extLst>
          </c:dPt>
          <c:dPt>
            <c:idx val="4"/>
            <c:bubble3D val="0"/>
            <c:spPr>
              <a:solidFill>
                <a:schemeClr val="accent5"/>
              </a:solidFill>
              <a:ln>
                <a:noFill/>
              </a:ln>
              <a:effectLst/>
            </c:spPr>
            <c:extLst>
              <c:ext xmlns:c16="http://schemas.microsoft.com/office/drawing/2014/chart" uri="{C3380CC4-5D6E-409C-BE32-E72D297353CC}">
                <c16:uniqueId val="{00000009-1DEB-4E66-B095-642668FF37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'Without Asylum seekers'!$L$5:$P$5</c:f>
              <c:strCache>
                <c:ptCount val="5"/>
                <c:pt idx="0">
                  <c:v>20-29</c:v>
                </c:pt>
                <c:pt idx="1">
                  <c:v>30-39</c:v>
                </c:pt>
                <c:pt idx="2">
                  <c:v>40-49</c:v>
                </c:pt>
                <c:pt idx="3">
                  <c:v>50-59</c:v>
                </c:pt>
                <c:pt idx="4">
                  <c:v>60-69</c:v>
                </c:pt>
              </c:strCache>
            </c:strRef>
          </c:cat>
          <c:val>
            <c:numRef>
              <c:f>'Without Asylum seekers'!$L$6:$P$6</c:f>
              <c:numCache>
                <c:formatCode>General</c:formatCode>
                <c:ptCount val="5"/>
                <c:pt idx="0">
                  <c:v>8</c:v>
                </c:pt>
                <c:pt idx="1">
                  <c:v>5</c:v>
                </c:pt>
                <c:pt idx="2">
                  <c:v>9</c:v>
                </c:pt>
                <c:pt idx="3">
                  <c:v>4</c:v>
                </c:pt>
                <c:pt idx="4">
                  <c:v>2</c:v>
                </c:pt>
              </c:numCache>
            </c:numRef>
          </c:val>
          <c:extLst>
            <c:ext xmlns:c16="http://schemas.microsoft.com/office/drawing/2014/chart" uri="{C3380CC4-5D6E-409C-BE32-E72D297353CC}">
              <c16:uniqueId val="{0000000A-1DEB-4E66-B095-642668FF373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200" b="1"/>
              <a:t>Anticipated difficulties with accessing </a:t>
            </a:r>
            <a:r>
              <a:rPr lang="en-GB" sz="1200" b="1" i="0" u="none" strike="noStrike" kern="1200" spc="0" baseline="0">
                <a:solidFill>
                  <a:prstClr val="black">
                    <a:lumMod val="65000"/>
                    <a:lumOff val="35000"/>
                  </a:prstClr>
                </a:solidFill>
              </a:rPr>
              <a:t>online</a:t>
            </a:r>
            <a:r>
              <a:rPr lang="en-GB" sz="1200" b="1"/>
              <a:t> information</a:t>
            </a:r>
          </a:p>
        </c:rich>
      </c:tx>
      <c:layout>
        <c:manualLayout>
          <c:xMode val="edge"/>
          <c:yMode val="edge"/>
          <c:x val="0.12823018051447993"/>
          <c:y val="1.0189666875452317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959771822469324"/>
          <c:y val="0.15158639447908678"/>
          <c:w val="0.46144594378052961"/>
          <c:h val="0.74692610880200405"/>
        </c:manualLayout>
      </c:layout>
      <c:barChart>
        <c:barDir val="bar"/>
        <c:grouping val="clustered"/>
        <c:varyColors val="0"/>
        <c:ser>
          <c:idx val="0"/>
          <c:order val="0"/>
          <c:spPr>
            <a:solidFill>
              <a:schemeClr val="accent2">
                <a:shade val="76000"/>
              </a:schemeClr>
            </a:solidFill>
            <a:ln>
              <a:noFill/>
            </a:ln>
            <a:effectLst/>
          </c:spPr>
          <c:invertIfNegative val="0"/>
          <c:cat>
            <c:strRef>
              <c:f>'[DataSK_RK.xlsx]Without Asylum seekers'!$A$247:$A$254</c:f>
              <c:strCache>
                <c:ptCount val="8"/>
                <c:pt idx="0">
                  <c:v>Reading badly-translated information,</c:v>
                </c:pt>
                <c:pt idx="1">
                  <c:v>Cannot find the right source of information / website</c:v>
                </c:pt>
                <c:pt idx="2">
                  <c:v> cannot determine reliability of the information. </c:v>
                </c:pt>
                <c:pt idx="3">
                  <c:v>All possible with support</c:v>
                </c:pt>
                <c:pt idx="4">
                  <c:v>Accessing a website to read information</c:v>
                </c:pt>
                <c:pt idx="5">
                  <c:v>Reading information in English</c:v>
                </c:pt>
                <c:pt idx="6">
                  <c:v>non user friendly navigation (User friendly services need to be key)</c:v>
                </c:pt>
                <c:pt idx="7">
                  <c:v>Accessing advice through an online interactive tool (eg: chat facility)</c:v>
                </c:pt>
              </c:strCache>
            </c:strRef>
          </c:cat>
          <c:val>
            <c:numRef>
              <c:f>'[DataSK_RK.xlsx]Without Asylum seekers'!$B$247:$B$254</c:f>
              <c:numCache>
                <c:formatCode>General</c:formatCode>
                <c:ptCount val="8"/>
                <c:pt idx="0">
                  <c:v>1</c:v>
                </c:pt>
                <c:pt idx="1">
                  <c:v>1</c:v>
                </c:pt>
                <c:pt idx="2">
                  <c:v>1</c:v>
                </c:pt>
                <c:pt idx="3">
                  <c:v>1</c:v>
                </c:pt>
                <c:pt idx="4">
                  <c:v>3</c:v>
                </c:pt>
                <c:pt idx="5">
                  <c:v>4</c:v>
                </c:pt>
                <c:pt idx="6">
                  <c:v>6</c:v>
                </c:pt>
                <c:pt idx="7">
                  <c:v>10</c:v>
                </c:pt>
              </c:numCache>
            </c:numRef>
          </c:val>
          <c:extLst>
            <c:ext xmlns:c16="http://schemas.microsoft.com/office/drawing/2014/chart" uri="{C3380CC4-5D6E-409C-BE32-E72D297353CC}">
              <c16:uniqueId val="{00000000-FC31-4C0D-A552-4018DE93C445}"/>
            </c:ext>
          </c:extLst>
        </c:ser>
        <c:dLbls>
          <c:showLegendKey val="0"/>
          <c:showVal val="0"/>
          <c:showCatName val="0"/>
          <c:showSerName val="0"/>
          <c:showPercent val="0"/>
          <c:showBubbleSize val="0"/>
        </c:dLbls>
        <c:gapWidth val="182"/>
        <c:axId val="375931872"/>
        <c:axId val="375933792"/>
        <c:extLst>
          <c:ext xmlns:c15="http://schemas.microsoft.com/office/drawing/2012/chart" uri="{02D57815-91ED-43cb-92C2-25804820EDAC}">
            <c15:filteredBarSeries>
              <c15:ser>
                <c:idx val="1"/>
                <c:order val="1"/>
                <c:spPr>
                  <a:solidFill>
                    <a:schemeClr val="accent2">
                      <a:tint val="77000"/>
                    </a:schemeClr>
                  </a:solidFill>
                  <a:ln>
                    <a:noFill/>
                  </a:ln>
                  <a:effectLst/>
                </c:spPr>
                <c:invertIfNegative val="0"/>
                <c:cat>
                  <c:strRef>
                    <c:extLst>
                      <c:ext uri="{02D57815-91ED-43cb-92C2-25804820EDAC}">
                        <c15:formulaRef>
                          <c15:sqref>'[DataSK_RK.xlsx]Without Asylum seekers'!$A$247:$A$254</c15:sqref>
                        </c15:formulaRef>
                      </c:ext>
                    </c:extLst>
                    <c:strCache>
                      <c:ptCount val="8"/>
                      <c:pt idx="0">
                        <c:v>Reading badly-translated information,</c:v>
                      </c:pt>
                      <c:pt idx="1">
                        <c:v>Cannot find the right source of information / website</c:v>
                      </c:pt>
                      <c:pt idx="2">
                        <c:v> cannot determine reliability of the information. </c:v>
                      </c:pt>
                      <c:pt idx="3">
                        <c:v>All possible with support</c:v>
                      </c:pt>
                      <c:pt idx="4">
                        <c:v>Accessing a website to read information</c:v>
                      </c:pt>
                      <c:pt idx="5">
                        <c:v>Reading information in English</c:v>
                      </c:pt>
                      <c:pt idx="6">
                        <c:v>non user friendly navigation (User friendly services need to be key)</c:v>
                      </c:pt>
                      <c:pt idx="7">
                        <c:v>Accessing advice through an online interactive tool (eg: chat facility)</c:v>
                      </c:pt>
                    </c:strCache>
                  </c:strRef>
                </c:cat>
                <c:val>
                  <c:numRef>
                    <c:extLst>
                      <c:ext uri="{02D57815-91ED-43cb-92C2-25804820EDAC}">
                        <c15:formulaRef>
                          <c15:sqref>'[DataSK_RK.xlsx]Without Asylum seekers'!$C$247:$C$254</c15:sqref>
                        </c15:formulaRef>
                      </c:ext>
                    </c:extLst>
                    <c:numCache>
                      <c:formatCode>0%</c:formatCode>
                      <c:ptCount val="8"/>
                      <c:pt idx="0">
                        <c:v>3.5714285714285712E-2</c:v>
                      </c:pt>
                      <c:pt idx="1">
                        <c:v>3.5714285714285712E-2</c:v>
                      </c:pt>
                      <c:pt idx="2">
                        <c:v>3.5714285714285712E-2</c:v>
                      </c:pt>
                      <c:pt idx="3">
                        <c:v>3.5714285714285712E-2</c:v>
                      </c:pt>
                      <c:pt idx="4">
                        <c:v>0.10714285714285714</c:v>
                      </c:pt>
                      <c:pt idx="5">
                        <c:v>0.14285714285714285</c:v>
                      </c:pt>
                      <c:pt idx="6">
                        <c:v>0.21428571428571427</c:v>
                      </c:pt>
                      <c:pt idx="7">
                        <c:v>0.35714285714285715</c:v>
                      </c:pt>
                    </c:numCache>
                  </c:numRef>
                </c:val>
                <c:extLst>
                  <c:ext xmlns:c16="http://schemas.microsoft.com/office/drawing/2014/chart" uri="{C3380CC4-5D6E-409C-BE32-E72D297353CC}">
                    <c16:uniqueId val="{00000001-FC31-4C0D-A552-4018DE93C445}"/>
                  </c:ext>
                </c:extLst>
              </c15:ser>
            </c15:filteredBarSeries>
          </c:ext>
        </c:extLst>
      </c:barChart>
      <c:catAx>
        <c:axId val="37593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933792"/>
        <c:crosses val="autoZero"/>
        <c:auto val="1"/>
        <c:lblAlgn val="ctr"/>
        <c:lblOffset val="100"/>
        <c:noMultiLvlLbl val="0"/>
      </c:catAx>
      <c:valAx>
        <c:axId val="375933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93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801219677526151"/>
          <c:y val="0.25702253105917033"/>
          <c:w val="0.34614415608520871"/>
          <c:h val="0.6186108056536918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23-485C-89AA-B1A124A72FB9}"/>
              </c:ext>
            </c:extLst>
          </c:dPt>
          <c:dPt>
            <c:idx val="1"/>
            <c:bubble3D val="0"/>
            <c:spPr>
              <a:solidFill>
                <a:srgbClr val="FF3333"/>
              </a:solidFill>
              <a:ln w="19050">
                <a:solidFill>
                  <a:schemeClr val="lt1"/>
                </a:solidFill>
              </a:ln>
              <a:effectLst/>
            </c:spPr>
            <c:extLst>
              <c:ext xmlns:c16="http://schemas.microsoft.com/office/drawing/2014/chart" uri="{C3380CC4-5D6E-409C-BE32-E72D297353CC}">
                <c16:uniqueId val="{00000003-9823-485C-89AA-B1A124A72F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'[DataSK_RK.xlsx]Without Asylum seekers'!$B$12:$C$12</c:f>
              <c:strCache>
                <c:ptCount val="2"/>
                <c:pt idx="0">
                  <c:v>Male</c:v>
                </c:pt>
                <c:pt idx="1">
                  <c:v>Female</c:v>
                </c:pt>
              </c:strCache>
            </c:strRef>
          </c:cat>
          <c:val>
            <c:numRef>
              <c:f>'[DataSK_RK.xlsx]Without Asylum seekers'!$B$13:$C$13</c:f>
              <c:numCache>
                <c:formatCode>General</c:formatCode>
                <c:ptCount val="2"/>
                <c:pt idx="0">
                  <c:v>12</c:v>
                </c:pt>
                <c:pt idx="1">
                  <c:v>16</c:v>
                </c:pt>
              </c:numCache>
            </c:numRef>
          </c:val>
          <c:extLst>
            <c:ext xmlns:c16="http://schemas.microsoft.com/office/drawing/2014/chart" uri="{C3380CC4-5D6E-409C-BE32-E72D297353CC}">
              <c16:uniqueId val="{00000004-9823-485C-89AA-B1A124A72F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Current</a:t>
            </a:r>
            <a:r>
              <a:rPr lang="en-GB" baseline="0"/>
              <a:t> Occupation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47003499562554"/>
          <c:y val="0.18372961408567448"/>
          <c:w val="0.46128215223097113"/>
          <c:h val="0.610801106228457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47-481C-9015-8A4CD25D4A07}"/>
              </c:ext>
            </c:extLst>
          </c:dPt>
          <c:dPt>
            <c:idx val="1"/>
            <c:bubble3D val="0"/>
            <c:spPr>
              <a:solidFill>
                <a:srgbClr val="0099FF"/>
              </a:solidFill>
              <a:ln w="19050">
                <a:solidFill>
                  <a:schemeClr val="lt1"/>
                </a:solidFill>
              </a:ln>
              <a:effectLst/>
            </c:spPr>
            <c:extLst>
              <c:ext xmlns:c16="http://schemas.microsoft.com/office/drawing/2014/chart" uri="{C3380CC4-5D6E-409C-BE32-E72D297353CC}">
                <c16:uniqueId val="{00000003-FB47-481C-9015-8A4CD25D4A07}"/>
              </c:ext>
            </c:extLst>
          </c:dPt>
          <c:dPt>
            <c:idx val="2"/>
            <c:bubble3D val="0"/>
            <c:spPr>
              <a:solidFill>
                <a:srgbClr val="61D6FF"/>
              </a:solidFill>
              <a:ln w="19050">
                <a:solidFill>
                  <a:schemeClr val="lt1"/>
                </a:solidFill>
              </a:ln>
              <a:effectLst/>
            </c:spPr>
            <c:extLst>
              <c:ext xmlns:c16="http://schemas.microsoft.com/office/drawing/2014/chart" uri="{C3380CC4-5D6E-409C-BE32-E72D297353CC}">
                <c16:uniqueId val="{00000005-FB47-481C-9015-8A4CD25D4A07}"/>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FB47-481C-9015-8A4CD25D4A07}"/>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FB47-481C-9015-8A4CD25D4A07}"/>
              </c:ext>
            </c:extLst>
          </c:dPt>
          <c:dPt>
            <c:idx val="5"/>
            <c:bubble3D val="0"/>
            <c:spPr>
              <a:solidFill>
                <a:srgbClr val="FFFF00"/>
              </a:solidFill>
              <a:ln w="19050">
                <a:solidFill>
                  <a:schemeClr val="lt1"/>
                </a:solidFill>
              </a:ln>
              <a:effectLst/>
            </c:spPr>
            <c:extLst>
              <c:ext xmlns:c16="http://schemas.microsoft.com/office/drawing/2014/chart" uri="{C3380CC4-5D6E-409C-BE32-E72D297353CC}">
                <c16:uniqueId val="{0000000B-FB47-481C-9015-8A4CD25D4A07}"/>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FB47-481C-9015-8A4CD25D4A07}"/>
              </c:ext>
            </c:extLst>
          </c:dPt>
          <c:dPt>
            <c:idx val="7"/>
            <c:bubble3D val="0"/>
            <c:spPr>
              <a:solidFill>
                <a:srgbClr val="C00000"/>
              </a:solidFill>
              <a:ln w="19050">
                <a:solidFill>
                  <a:schemeClr val="lt1"/>
                </a:solidFill>
              </a:ln>
              <a:effectLst/>
            </c:spPr>
            <c:extLst>
              <c:ext xmlns:c16="http://schemas.microsoft.com/office/drawing/2014/chart" uri="{C3380CC4-5D6E-409C-BE32-E72D297353CC}">
                <c16:uniqueId val="{0000000F-FB47-481C-9015-8A4CD25D4A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'[DataSK_RK.xlsx]Without Asylum seekers'!$B$31:$B$38</c:f>
              <c:strCache>
                <c:ptCount val="8"/>
                <c:pt idx="0">
                  <c:v>Employed full-time</c:v>
                </c:pt>
                <c:pt idx="1">
                  <c:v>Employed part-time</c:v>
                </c:pt>
                <c:pt idx="2">
                  <c:v>Self-employed</c:v>
                </c:pt>
                <c:pt idx="3">
                  <c:v>Looking for work</c:v>
                </c:pt>
                <c:pt idx="4">
                  <c:v>Volunteer work</c:v>
                </c:pt>
                <c:pt idx="5">
                  <c:v>Student</c:v>
                </c:pt>
                <c:pt idx="6">
                  <c:v>Not currently looking to work or study</c:v>
                </c:pt>
                <c:pt idx="7">
                  <c:v>Retired</c:v>
                </c:pt>
              </c:strCache>
            </c:strRef>
          </c:cat>
          <c:val>
            <c:numRef>
              <c:f>'[DataSK_RK.xlsx]Without Asylum seekers'!$C$31:$C$38</c:f>
              <c:numCache>
                <c:formatCode>General</c:formatCode>
                <c:ptCount val="8"/>
                <c:pt idx="0">
                  <c:v>11</c:v>
                </c:pt>
                <c:pt idx="1">
                  <c:v>4</c:v>
                </c:pt>
                <c:pt idx="2">
                  <c:v>1</c:v>
                </c:pt>
                <c:pt idx="3">
                  <c:v>4</c:v>
                </c:pt>
                <c:pt idx="4">
                  <c:v>1</c:v>
                </c:pt>
                <c:pt idx="5">
                  <c:v>4</c:v>
                </c:pt>
                <c:pt idx="6">
                  <c:v>2</c:v>
                </c:pt>
                <c:pt idx="7">
                  <c:v>1</c:v>
                </c:pt>
              </c:numCache>
            </c:numRef>
          </c:val>
          <c:extLst>
            <c:ext xmlns:c16="http://schemas.microsoft.com/office/drawing/2014/chart" uri="{C3380CC4-5D6E-409C-BE32-E72D297353CC}">
              <c16:uniqueId val="{00000010-FB47-481C-9015-8A4CD25D4A0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8153477690288711"/>
          <c:y val="0.13945498930871728"/>
          <c:w val="0.26748600174978127"/>
          <c:h val="0.860545010691282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Visa</a:t>
            </a:r>
            <a:r>
              <a:rPr lang="en-GB" baseline="0">
                <a:solidFill>
                  <a:schemeClr val="tx1"/>
                </a:solidFill>
              </a:rPr>
              <a:t> Groupings</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AD-456B-8300-EC80ADCBEF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AD-456B-8300-EC80ADCBEF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AD-456B-8300-EC80ADCBEF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AD-456B-8300-EC80ADCBEF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AD-456B-8300-EC80ADCBEF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'[DataSK_RK.xlsx]Q11'!$F$3:$F$7</c:f>
              <c:strCache>
                <c:ptCount val="5"/>
                <c:pt idx="0">
                  <c:v>Protection Visa (BNO/Ukraine)</c:v>
                </c:pt>
                <c:pt idx="1">
                  <c:v>Work Visa</c:v>
                </c:pt>
                <c:pt idx="2">
                  <c:v>Study Visa</c:v>
                </c:pt>
                <c:pt idx="3">
                  <c:v>Dependent Visa</c:v>
                </c:pt>
                <c:pt idx="4">
                  <c:v>Other</c:v>
                </c:pt>
              </c:strCache>
            </c:strRef>
          </c:cat>
          <c:val>
            <c:numRef>
              <c:f>'[DataSK_RK.xlsx]Q11'!$G$3:$G$7</c:f>
              <c:numCache>
                <c:formatCode>General</c:formatCode>
                <c:ptCount val="5"/>
                <c:pt idx="0">
                  <c:v>10</c:v>
                </c:pt>
                <c:pt idx="1">
                  <c:v>6</c:v>
                </c:pt>
                <c:pt idx="2">
                  <c:v>6</c:v>
                </c:pt>
                <c:pt idx="3">
                  <c:v>3</c:v>
                </c:pt>
                <c:pt idx="4">
                  <c:v>3</c:v>
                </c:pt>
              </c:numCache>
            </c:numRef>
          </c:val>
          <c:extLst>
            <c:ext xmlns:c16="http://schemas.microsoft.com/office/drawing/2014/chart" uri="{C3380CC4-5D6E-409C-BE32-E72D297353CC}">
              <c16:uniqueId val="{0000000A-35AD-456B-8300-EC80ADCBEF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Ethnic Identities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083552055993"/>
          <c:y val="0.15758467991360994"/>
          <c:w val="0.47649956255468068"/>
          <c:h val="0.50948992681167127"/>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4E0-4FA8-ABC0-A301B7F3981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4E0-4FA8-ABC0-A301B7F3981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4E0-4FA8-ABC0-A301B7F3981F}"/>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54E0-4FA8-ABC0-A301B7F3981F}"/>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54E0-4FA8-ABC0-A301B7F398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'[DataSK_RK.xlsx]Without Asylum seekers'!$A$259:$A$263</c:f>
              <c:strCache>
                <c:ptCount val="5"/>
                <c:pt idx="0">
                  <c:v>Asian, Scottish/British Asian</c:v>
                </c:pt>
                <c:pt idx="1">
                  <c:v>African, Scottish/British African</c:v>
                </c:pt>
                <c:pt idx="2">
                  <c:v>White</c:v>
                </c:pt>
                <c:pt idx="3">
                  <c:v>Mixed/Multiple Ethnic Group</c:v>
                </c:pt>
                <c:pt idx="4">
                  <c:v>Other</c:v>
                </c:pt>
              </c:strCache>
            </c:strRef>
          </c:cat>
          <c:val>
            <c:numRef>
              <c:f>'[DataSK_RK.xlsx]Without Asylum seekers'!$B$259:$B$263</c:f>
              <c:numCache>
                <c:formatCode>General</c:formatCode>
                <c:ptCount val="5"/>
                <c:pt idx="0">
                  <c:v>10</c:v>
                </c:pt>
                <c:pt idx="1">
                  <c:v>8</c:v>
                </c:pt>
                <c:pt idx="2">
                  <c:v>6</c:v>
                </c:pt>
                <c:pt idx="3">
                  <c:v>2</c:v>
                </c:pt>
                <c:pt idx="4">
                  <c:v>2</c:v>
                </c:pt>
              </c:numCache>
            </c:numRef>
          </c:val>
          <c:extLst>
            <c:ext xmlns:c16="http://schemas.microsoft.com/office/drawing/2014/chart" uri="{C3380CC4-5D6E-409C-BE32-E72D297353CC}">
              <c16:uniqueId val="{0000000A-54E0-4FA8-ABC0-A301B7F3981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5236854768153982"/>
          <c:y val="0.70261801164885973"/>
          <c:w val="0.68970734908136488"/>
          <c:h val="0.261740827487660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2"/>
            </a:solidFill>
            <a:ln>
              <a:noFill/>
            </a:ln>
            <a:effectLst/>
          </c:spPr>
          <c:invertIfNegative val="0"/>
          <c:cat>
            <c:strRef>
              <c:f>'https://migrationpolicyscotland-my.sharepoint.com/personal/sarah_migrationpolicyscotland_org_uk/Documents/New Migration Policy Scotland/New MPS Projects/1 Current MPS Projects/TAMS input/Data Gathered/[Questionnaire responses_RK.xlsx]Without Asylum seekers'!$AR$2:$AR$11</c:f>
              <c:strCache>
                <c:ptCount val="10"/>
                <c:pt idx="0">
                  <c:v>Previous visits</c:v>
                </c:pt>
                <c:pt idx="1">
                  <c:v>Job opportunities</c:v>
                </c:pt>
                <c:pt idx="2">
                  <c:v>Cost of Living/affordable property</c:v>
                </c:pt>
                <c:pt idx="3">
                  <c:v>Welfare/third sector support</c:v>
                </c:pt>
                <c:pt idx="4">
                  <c:v>Positive experiences of others</c:v>
                </c:pt>
                <c:pt idx="5">
                  <c:v>Scotland as family friendly</c:v>
                </c:pt>
                <c:pt idx="6">
                  <c:v>Scotland as welcoming </c:v>
                </c:pt>
                <c:pt idx="7">
                  <c:v>Opportunities for study (HE)</c:v>
                </c:pt>
                <c:pt idx="8">
                  <c:v>Personal connections (family/friends in Scotland) </c:v>
                </c:pt>
                <c:pt idx="9">
                  <c:v>Lifestyle/culture/environment</c:v>
                </c:pt>
              </c:strCache>
            </c:strRef>
          </c:cat>
          <c:val>
            <c:numRef>
              <c:f>'https://migrationpolicyscotland-my.sharepoint.com/personal/sarah_migrationpolicyscotland_org_uk/Documents/New Migration Policy Scotland/New MPS Projects/1 Current MPS Projects/TAMS input/Data Gathered/[Questionnaire responses_RK.xlsx]Without Asylum seekers'!$AS$2:$AS$11</c:f>
              <c:numCache>
                <c:formatCode>General</c:formatCode>
                <c:ptCount val="10"/>
                <c:pt idx="0">
                  <c:v>2</c:v>
                </c:pt>
                <c:pt idx="1">
                  <c:v>3</c:v>
                </c:pt>
                <c:pt idx="2">
                  <c:v>3</c:v>
                </c:pt>
                <c:pt idx="3">
                  <c:v>3</c:v>
                </c:pt>
                <c:pt idx="4">
                  <c:v>4</c:v>
                </c:pt>
                <c:pt idx="5">
                  <c:v>4</c:v>
                </c:pt>
                <c:pt idx="6">
                  <c:v>7</c:v>
                </c:pt>
                <c:pt idx="7">
                  <c:v>8</c:v>
                </c:pt>
                <c:pt idx="8">
                  <c:v>10</c:v>
                </c:pt>
                <c:pt idx="9">
                  <c:v>11</c:v>
                </c:pt>
              </c:numCache>
            </c:numRef>
          </c:val>
          <c:extLst>
            <c:ext xmlns:c16="http://schemas.microsoft.com/office/drawing/2014/chart" uri="{C3380CC4-5D6E-409C-BE32-E72D297353CC}">
              <c16:uniqueId val="{00000000-A2CE-4A29-8904-CF8CBDB43EF9}"/>
            </c:ext>
          </c:extLst>
        </c:ser>
        <c:dLbls>
          <c:showLegendKey val="0"/>
          <c:showVal val="0"/>
          <c:showCatName val="0"/>
          <c:showSerName val="0"/>
          <c:showPercent val="0"/>
          <c:showBubbleSize val="0"/>
        </c:dLbls>
        <c:gapWidth val="182"/>
        <c:axId val="1576146447"/>
        <c:axId val="1576138287"/>
      </c:barChart>
      <c:catAx>
        <c:axId val="157614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138287"/>
        <c:crosses val="autoZero"/>
        <c:auto val="1"/>
        <c:lblAlgn val="ctr"/>
        <c:lblOffset val="100"/>
        <c:noMultiLvlLbl val="0"/>
      </c:catAx>
      <c:valAx>
        <c:axId val="1576138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146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Before arriving in Scotland did you have any networks in Scotland?</a:t>
            </a:r>
          </a:p>
        </c:rich>
      </c:tx>
      <c:layout>
        <c:manualLayout>
          <c:xMode val="edge"/>
          <c:yMode val="edge"/>
          <c:x val="0.14685411198600176"/>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'[DataSK_RK.xlsx]Q10'!$A$3:$A$7</c:f>
              <c:strCache>
                <c:ptCount val="5"/>
                <c:pt idx="0">
                  <c:v>Friends</c:v>
                </c:pt>
                <c:pt idx="1">
                  <c:v>None</c:v>
                </c:pt>
                <c:pt idx="2">
                  <c:v>Family</c:v>
                </c:pt>
                <c:pt idx="3">
                  <c:v>Online platforms (non-work related)</c:v>
                </c:pt>
                <c:pt idx="4">
                  <c:v>Work and professional networks</c:v>
                </c:pt>
              </c:strCache>
            </c:strRef>
          </c:cat>
          <c:val>
            <c:numRef>
              <c:f>'[DataSK_RK.xlsx]Q10'!$B$3:$B$7</c:f>
              <c:numCache>
                <c:formatCode>General</c:formatCode>
                <c:ptCount val="5"/>
                <c:pt idx="0">
                  <c:v>13</c:v>
                </c:pt>
                <c:pt idx="1">
                  <c:v>10</c:v>
                </c:pt>
                <c:pt idx="2">
                  <c:v>7</c:v>
                </c:pt>
                <c:pt idx="3">
                  <c:v>4</c:v>
                </c:pt>
                <c:pt idx="4">
                  <c:v>2</c:v>
                </c:pt>
              </c:numCache>
            </c:numRef>
          </c:val>
          <c:extLst>
            <c:ext xmlns:c16="http://schemas.microsoft.com/office/drawing/2014/chart" uri="{C3380CC4-5D6E-409C-BE32-E72D297353CC}">
              <c16:uniqueId val="{00000000-91ED-4010-ACBC-CDCB4BD50920}"/>
            </c:ext>
          </c:extLst>
        </c:ser>
        <c:dLbls>
          <c:showLegendKey val="0"/>
          <c:showVal val="0"/>
          <c:showCatName val="0"/>
          <c:showSerName val="0"/>
          <c:showPercent val="0"/>
          <c:showBubbleSize val="0"/>
        </c:dLbls>
        <c:gapWidth val="219"/>
        <c:overlap val="-27"/>
        <c:axId val="206115904"/>
        <c:axId val="115759456"/>
      </c:barChart>
      <c:catAx>
        <c:axId val="20611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759456"/>
        <c:crosses val="autoZero"/>
        <c:auto val="1"/>
        <c:lblAlgn val="ctr"/>
        <c:lblOffset val="100"/>
        <c:noMultiLvlLbl val="0"/>
      </c:catAx>
      <c:valAx>
        <c:axId val="11575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1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Sources of information used </a:t>
            </a:r>
            <a:r>
              <a:rPr lang="en-GB" sz="1200" b="0" i="0" u="none" strike="noStrike" kern="1200" spc="0" baseline="0">
                <a:solidFill>
                  <a:prstClr val="black">
                    <a:lumMod val="65000"/>
                    <a:lumOff val="35000"/>
                  </a:prstClr>
                </a:solidFill>
              </a:rPr>
              <a:t>when planning move to Scotland </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'[DataSK_RK.xlsx]Without Asylum seekers'!$B$130</c:f>
              <c:strCache>
                <c:ptCount val="1"/>
                <c:pt idx="0">
                  <c:v>Used - helpful</c:v>
                </c:pt>
              </c:strCache>
            </c:strRef>
          </c:tx>
          <c:spPr>
            <a:solidFill>
              <a:schemeClr val="accent2"/>
            </a:solidFill>
            <a:ln>
              <a:noFill/>
            </a:ln>
            <a:effectLst/>
          </c:spPr>
          <c:invertIfNegative val="0"/>
          <c:cat>
            <c:strRef>
              <c:f>'[DataSK_RK.xlsx]Without Asylum seekers'!$A$131:$A$135</c:f>
              <c:strCache>
                <c:ptCount val="5"/>
                <c:pt idx="0">
                  <c:v>Friends/Family</c:v>
                </c:pt>
                <c:pt idx="1">
                  <c:v>Other website</c:v>
                </c:pt>
                <c:pt idx="2">
                  <c:v>Govt Website</c:v>
                </c:pt>
                <c:pt idx="3">
                  <c:v>Employer/Recruitment Agency</c:v>
                </c:pt>
                <c:pt idx="4">
                  <c:v>Relocation Agency</c:v>
                </c:pt>
              </c:strCache>
            </c:strRef>
          </c:cat>
          <c:val>
            <c:numRef>
              <c:f>'[DataSK_RK.xlsx]Without Asylum seekers'!$B$131:$B$135</c:f>
              <c:numCache>
                <c:formatCode>General</c:formatCode>
                <c:ptCount val="5"/>
                <c:pt idx="0">
                  <c:v>20</c:v>
                </c:pt>
                <c:pt idx="1">
                  <c:v>18</c:v>
                </c:pt>
                <c:pt idx="2">
                  <c:v>17</c:v>
                </c:pt>
                <c:pt idx="3">
                  <c:v>5</c:v>
                </c:pt>
                <c:pt idx="4">
                  <c:v>2</c:v>
                </c:pt>
              </c:numCache>
            </c:numRef>
          </c:val>
          <c:extLst>
            <c:ext xmlns:c16="http://schemas.microsoft.com/office/drawing/2014/chart" uri="{C3380CC4-5D6E-409C-BE32-E72D297353CC}">
              <c16:uniqueId val="{00000000-175C-4BC8-8178-4C17BCB2D10F}"/>
            </c:ext>
          </c:extLst>
        </c:ser>
        <c:ser>
          <c:idx val="1"/>
          <c:order val="1"/>
          <c:tx>
            <c:strRef>
              <c:f>'[DataSK_RK.xlsx]Without Asylum seekers'!$C$130</c:f>
              <c:strCache>
                <c:ptCount val="1"/>
                <c:pt idx="0">
                  <c:v>Used-not helpful</c:v>
                </c:pt>
              </c:strCache>
            </c:strRef>
          </c:tx>
          <c:spPr>
            <a:solidFill>
              <a:schemeClr val="accent1">
                <a:lumMod val="60000"/>
                <a:lumOff val="40000"/>
              </a:schemeClr>
            </a:solidFill>
            <a:ln>
              <a:noFill/>
            </a:ln>
            <a:effectLst/>
          </c:spPr>
          <c:invertIfNegative val="0"/>
          <c:cat>
            <c:strRef>
              <c:f>'[DataSK_RK.xlsx]Without Asylum seekers'!$A$131:$A$135</c:f>
              <c:strCache>
                <c:ptCount val="5"/>
                <c:pt idx="0">
                  <c:v>Friends/Family</c:v>
                </c:pt>
                <c:pt idx="1">
                  <c:v>Other website</c:v>
                </c:pt>
                <c:pt idx="2">
                  <c:v>Govt Website</c:v>
                </c:pt>
                <c:pt idx="3">
                  <c:v>Employer/Recruitment Agency</c:v>
                </c:pt>
                <c:pt idx="4">
                  <c:v>Relocation Agency</c:v>
                </c:pt>
              </c:strCache>
            </c:strRef>
          </c:cat>
          <c:val>
            <c:numRef>
              <c:f>'[DataSK_RK.xlsx]Without Asylum seekers'!$C$131:$C$135</c:f>
              <c:numCache>
                <c:formatCode>General</c:formatCode>
                <c:ptCount val="5"/>
                <c:pt idx="0">
                  <c:v>0</c:v>
                </c:pt>
                <c:pt idx="1">
                  <c:v>1</c:v>
                </c:pt>
                <c:pt idx="2">
                  <c:v>2</c:v>
                </c:pt>
                <c:pt idx="3">
                  <c:v>0</c:v>
                </c:pt>
                <c:pt idx="4">
                  <c:v>1</c:v>
                </c:pt>
              </c:numCache>
            </c:numRef>
          </c:val>
          <c:extLst>
            <c:ext xmlns:c16="http://schemas.microsoft.com/office/drawing/2014/chart" uri="{C3380CC4-5D6E-409C-BE32-E72D297353CC}">
              <c16:uniqueId val="{00000001-175C-4BC8-8178-4C17BCB2D10F}"/>
            </c:ext>
          </c:extLst>
        </c:ser>
        <c:ser>
          <c:idx val="2"/>
          <c:order val="2"/>
          <c:tx>
            <c:strRef>
              <c:f>'[DataSK_RK.xlsx]Without Asylum seekers'!$D$130</c:f>
              <c:strCache>
                <c:ptCount val="1"/>
                <c:pt idx="0">
                  <c:v>Not used</c:v>
                </c:pt>
              </c:strCache>
            </c:strRef>
          </c:tx>
          <c:spPr>
            <a:solidFill>
              <a:schemeClr val="accent4">
                <a:lumMod val="40000"/>
                <a:lumOff val="60000"/>
              </a:schemeClr>
            </a:solidFill>
            <a:ln>
              <a:noFill/>
            </a:ln>
            <a:effectLst/>
          </c:spPr>
          <c:invertIfNegative val="0"/>
          <c:cat>
            <c:strRef>
              <c:f>'[DataSK_RK.xlsx]Without Asylum seekers'!$A$131:$A$135</c:f>
              <c:strCache>
                <c:ptCount val="5"/>
                <c:pt idx="0">
                  <c:v>Friends/Family</c:v>
                </c:pt>
                <c:pt idx="1">
                  <c:v>Other website</c:v>
                </c:pt>
                <c:pt idx="2">
                  <c:v>Govt Website</c:v>
                </c:pt>
                <c:pt idx="3">
                  <c:v>Employer/Recruitment Agency</c:v>
                </c:pt>
                <c:pt idx="4">
                  <c:v>Relocation Agency</c:v>
                </c:pt>
              </c:strCache>
            </c:strRef>
          </c:cat>
          <c:val>
            <c:numRef>
              <c:f>'[DataSK_RK.xlsx]Without Asylum seekers'!$D$131:$D$135</c:f>
              <c:numCache>
                <c:formatCode>General</c:formatCode>
                <c:ptCount val="5"/>
                <c:pt idx="0">
                  <c:v>8</c:v>
                </c:pt>
                <c:pt idx="1">
                  <c:v>8</c:v>
                </c:pt>
                <c:pt idx="2">
                  <c:v>7</c:v>
                </c:pt>
                <c:pt idx="3">
                  <c:v>23</c:v>
                </c:pt>
                <c:pt idx="4">
                  <c:v>25</c:v>
                </c:pt>
              </c:numCache>
            </c:numRef>
          </c:val>
          <c:extLst>
            <c:ext xmlns:c16="http://schemas.microsoft.com/office/drawing/2014/chart" uri="{C3380CC4-5D6E-409C-BE32-E72D297353CC}">
              <c16:uniqueId val="{00000002-175C-4BC8-8178-4C17BCB2D10F}"/>
            </c:ext>
          </c:extLst>
        </c:ser>
        <c:dLbls>
          <c:showLegendKey val="0"/>
          <c:showVal val="0"/>
          <c:showCatName val="0"/>
          <c:showSerName val="0"/>
          <c:showPercent val="0"/>
          <c:showBubbleSize val="0"/>
        </c:dLbls>
        <c:gapWidth val="219"/>
        <c:overlap val="100"/>
        <c:axId val="1166534031"/>
        <c:axId val="1166533071"/>
      </c:barChart>
      <c:catAx>
        <c:axId val="116653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533071"/>
        <c:crosses val="autoZero"/>
        <c:auto val="1"/>
        <c:lblAlgn val="ctr"/>
        <c:lblOffset val="100"/>
        <c:noMultiLvlLbl val="0"/>
      </c:catAx>
      <c:valAx>
        <c:axId val="1166533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534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Preferred source of information to help with move to and settlement in Scotland</a:t>
            </a:r>
          </a:p>
        </c:rich>
      </c:tx>
      <c:layout>
        <c:manualLayout>
          <c:xMode val="edge"/>
          <c:yMode val="edge"/>
          <c:x val="3.1805555555555552E-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hade val="76000"/>
              </a:schemeClr>
            </a:solidFill>
            <a:ln>
              <a:noFill/>
            </a:ln>
            <a:effectLst/>
          </c:spPr>
          <c:invertIfNegative val="0"/>
          <c:cat>
            <c:strRef>
              <c:f>'[DataSK_RK.xlsx]Without Asylum seekers'!$A$239:$A$243</c:f>
              <c:strCache>
                <c:ptCount val="5"/>
                <c:pt idx="0">
                  <c:v>Receiving newsletter or bulletin</c:v>
                </c:pt>
                <c:pt idx="1">
                  <c:v>Other</c:v>
                </c:pt>
                <c:pt idx="2">
                  <c:v>internet search</c:v>
                </c:pt>
                <c:pt idx="3">
                  <c:v>one to one advice online or in person</c:v>
                </c:pt>
                <c:pt idx="4">
                  <c:v>specific website with info</c:v>
                </c:pt>
              </c:strCache>
            </c:strRef>
          </c:cat>
          <c:val>
            <c:numRef>
              <c:f>'[DataSK_RK.xlsx]Without Asylum seekers'!$B$239:$B$243</c:f>
              <c:numCache>
                <c:formatCode>General</c:formatCode>
                <c:ptCount val="5"/>
                <c:pt idx="0">
                  <c:v>9</c:v>
                </c:pt>
                <c:pt idx="1">
                  <c:v>10</c:v>
                </c:pt>
                <c:pt idx="2">
                  <c:v>16</c:v>
                </c:pt>
                <c:pt idx="3">
                  <c:v>23</c:v>
                </c:pt>
                <c:pt idx="4">
                  <c:v>25</c:v>
                </c:pt>
              </c:numCache>
            </c:numRef>
          </c:val>
          <c:extLst>
            <c:ext xmlns:c16="http://schemas.microsoft.com/office/drawing/2014/chart" uri="{C3380CC4-5D6E-409C-BE32-E72D297353CC}">
              <c16:uniqueId val="{00000000-5215-4C11-96F8-8F4B47618A44}"/>
            </c:ext>
          </c:extLst>
        </c:ser>
        <c:dLbls>
          <c:showLegendKey val="0"/>
          <c:showVal val="0"/>
          <c:showCatName val="0"/>
          <c:showSerName val="0"/>
          <c:showPercent val="0"/>
          <c:showBubbleSize val="0"/>
        </c:dLbls>
        <c:gapWidth val="182"/>
        <c:axId val="314509088"/>
        <c:axId val="375564352"/>
        <c:extLst>
          <c:ext xmlns:c15="http://schemas.microsoft.com/office/drawing/2012/chart" uri="{02D57815-91ED-43cb-92C2-25804820EDAC}">
            <c15:filteredBarSeries>
              <c15:ser>
                <c:idx val="1"/>
                <c:order val="1"/>
                <c:spPr>
                  <a:solidFill>
                    <a:schemeClr val="accent2">
                      <a:tint val="77000"/>
                    </a:schemeClr>
                  </a:solidFill>
                  <a:ln>
                    <a:noFill/>
                  </a:ln>
                  <a:effectLst/>
                </c:spPr>
                <c:invertIfNegative val="0"/>
                <c:cat>
                  <c:strRef>
                    <c:extLst>
                      <c:ext uri="{02D57815-91ED-43cb-92C2-25804820EDAC}">
                        <c15:formulaRef>
                          <c15:sqref>'[DataSK_RK.xlsx]Without Asylum seekers'!$A$239:$A$243</c15:sqref>
                        </c15:formulaRef>
                      </c:ext>
                    </c:extLst>
                    <c:strCache>
                      <c:ptCount val="5"/>
                      <c:pt idx="0">
                        <c:v>Receiving newsletter or bulletin</c:v>
                      </c:pt>
                      <c:pt idx="1">
                        <c:v>Other</c:v>
                      </c:pt>
                      <c:pt idx="2">
                        <c:v>internet search</c:v>
                      </c:pt>
                      <c:pt idx="3">
                        <c:v>one to one advice online or in person</c:v>
                      </c:pt>
                      <c:pt idx="4">
                        <c:v>specific website with info</c:v>
                      </c:pt>
                    </c:strCache>
                  </c:strRef>
                </c:cat>
                <c:val>
                  <c:numRef>
                    <c:extLst>
                      <c:ext uri="{02D57815-91ED-43cb-92C2-25804820EDAC}">
                        <c15:formulaRef>
                          <c15:sqref>'[DataSK_RK.xlsx]Without Asylum seekers'!$C$239:$C$243</c15:sqref>
                        </c15:formulaRef>
                      </c:ext>
                    </c:extLst>
                    <c:numCache>
                      <c:formatCode>0%</c:formatCode>
                      <c:ptCount val="5"/>
                      <c:pt idx="0">
                        <c:v>0.32142857142857145</c:v>
                      </c:pt>
                      <c:pt idx="1">
                        <c:v>0.35714285714285715</c:v>
                      </c:pt>
                      <c:pt idx="2">
                        <c:v>0.5714285714285714</c:v>
                      </c:pt>
                      <c:pt idx="3">
                        <c:v>0.8214285714285714</c:v>
                      </c:pt>
                      <c:pt idx="4">
                        <c:v>0.8928571428571429</c:v>
                      </c:pt>
                    </c:numCache>
                  </c:numRef>
                </c:val>
                <c:extLst>
                  <c:ext xmlns:c16="http://schemas.microsoft.com/office/drawing/2014/chart" uri="{C3380CC4-5D6E-409C-BE32-E72D297353CC}">
                    <c16:uniqueId val="{00000001-5215-4C11-96F8-8F4B47618A44}"/>
                  </c:ext>
                </c:extLst>
              </c15:ser>
            </c15:filteredBarSeries>
          </c:ext>
        </c:extLst>
      </c:barChart>
      <c:catAx>
        <c:axId val="314509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564352"/>
        <c:crosses val="autoZero"/>
        <c:auto val="1"/>
        <c:lblAlgn val="ctr"/>
        <c:lblOffset val="100"/>
        <c:noMultiLvlLbl val="0"/>
      </c:catAx>
      <c:valAx>
        <c:axId val="375564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50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make-it-in-germany.com/en/" TargetMode="External"/><Relationship Id="rId7" Type="http://schemas.openxmlformats.org/officeDocument/2006/relationships/image" Target="../media/image16.png"/><Relationship Id="rId2" Type="http://schemas.openxmlformats.org/officeDocument/2006/relationships/hyperlink" Target="https://ihcph.kk.dk/registration-services" TargetMode="External"/><Relationship Id="rId1" Type="http://schemas.openxmlformats.org/officeDocument/2006/relationships/hyperlink" Target="https://www.london.gov.uk/programmes-strategies/communities-and-social-justice/migrant-londoners-hub-0" TargetMode="Externa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https://www.live-work.immigration.govt.nz/move-to-new-zealand" TargetMode="External"/><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hyperlink" Target="https://ihcph.kk.dk/registration-services" TargetMode="External"/><Relationship Id="rId3" Type="http://schemas.openxmlformats.org/officeDocument/2006/relationships/image" Target="../media/image16.png"/><Relationship Id="rId7" Type="http://schemas.openxmlformats.org/officeDocument/2006/relationships/hyperlink" Target="https://www.london.gov.uk/programmes-strategies/communities-and-social-justice/migrant-londoners-hub-0"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hyperlink" Target="https://www.live-work.immigration.govt.nz/move-to-new-zealand" TargetMode="External"/><Relationship Id="rId4" Type="http://schemas.openxmlformats.org/officeDocument/2006/relationships/image" Target="../media/image17.svg"/><Relationship Id="rId9" Type="http://schemas.openxmlformats.org/officeDocument/2006/relationships/hyperlink" Target="https://www.make-it-in-germany.com/en/"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33B49-D790-46F0-8F1F-B5B45CA56558}" type="doc">
      <dgm:prSet loTypeId="urn:microsoft.com/office/officeart/2018/5/layout/IconLeafLabel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02B41820-FBDE-49B3-A521-08F516A40AA4}">
      <dgm:prSet/>
      <dgm:spPr/>
      <dgm:t>
        <a:bodyPr/>
        <a:lstStyle/>
        <a:p>
          <a:pPr>
            <a:lnSpc>
              <a:spcPct val="100000"/>
            </a:lnSpc>
            <a:defRPr cap="all"/>
          </a:pPr>
          <a:r>
            <a:rPr lang="en-US">
              <a:solidFill>
                <a:srgbClr val="002060"/>
              </a:solidFill>
            </a:rPr>
            <a:t>Objectives and Methodology</a:t>
          </a:r>
        </a:p>
      </dgm:t>
    </dgm:pt>
    <dgm:pt modelId="{ABDE9C97-F914-4685-A35E-556B9536EDB2}" type="parTrans" cxnId="{E5F170B0-BB91-466F-AF26-E7F67B2F4E14}">
      <dgm:prSet/>
      <dgm:spPr/>
      <dgm:t>
        <a:bodyPr/>
        <a:lstStyle/>
        <a:p>
          <a:endParaRPr lang="en-US"/>
        </a:p>
      </dgm:t>
    </dgm:pt>
    <dgm:pt modelId="{EB68DB70-974A-4D33-A09F-1E44FA7E040E}" type="sibTrans" cxnId="{E5F170B0-BB91-466F-AF26-E7F67B2F4E14}">
      <dgm:prSet/>
      <dgm:spPr/>
      <dgm:t>
        <a:bodyPr/>
        <a:lstStyle/>
        <a:p>
          <a:endParaRPr lang="en-US"/>
        </a:p>
      </dgm:t>
    </dgm:pt>
    <dgm:pt modelId="{4F1A6C35-F3A3-43F6-8872-2F5FBFC23E82}">
      <dgm:prSet/>
      <dgm:spPr/>
      <dgm:t>
        <a:bodyPr/>
        <a:lstStyle/>
        <a:p>
          <a:pPr>
            <a:lnSpc>
              <a:spcPct val="100000"/>
            </a:lnSpc>
            <a:defRPr cap="all"/>
          </a:pPr>
          <a:r>
            <a:rPr lang="en-US">
              <a:solidFill>
                <a:schemeClr val="accent1">
                  <a:lumMod val="60000"/>
                  <a:lumOff val="40000"/>
                </a:schemeClr>
              </a:solidFill>
            </a:rPr>
            <a:t>Key Take Aways</a:t>
          </a:r>
        </a:p>
      </dgm:t>
    </dgm:pt>
    <dgm:pt modelId="{A33BB581-6B0B-4CE8-AD99-7ADCB0BE5EFB}" type="parTrans" cxnId="{FEDD3389-1BD2-4C55-AC02-FD54FD77E7F7}">
      <dgm:prSet/>
      <dgm:spPr/>
      <dgm:t>
        <a:bodyPr/>
        <a:lstStyle/>
        <a:p>
          <a:endParaRPr lang="en-US"/>
        </a:p>
      </dgm:t>
    </dgm:pt>
    <dgm:pt modelId="{FD253C69-AA75-4683-945E-3021A1E3E283}" type="sibTrans" cxnId="{FEDD3389-1BD2-4C55-AC02-FD54FD77E7F7}">
      <dgm:prSet/>
      <dgm:spPr/>
      <dgm:t>
        <a:bodyPr/>
        <a:lstStyle/>
        <a:p>
          <a:endParaRPr lang="en-US"/>
        </a:p>
      </dgm:t>
    </dgm:pt>
    <dgm:pt modelId="{A3E2E4F0-4FF8-488C-8DE4-C36D13B262EC}">
      <dgm:prSet/>
      <dgm:spPr/>
      <dgm:t>
        <a:bodyPr/>
        <a:lstStyle/>
        <a:p>
          <a:pPr>
            <a:lnSpc>
              <a:spcPct val="100000"/>
            </a:lnSpc>
            <a:defRPr cap="all"/>
          </a:pPr>
          <a:r>
            <a:rPr lang="en-US">
              <a:solidFill>
                <a:schemeClr val="accent2"/>
              </a:solidFill>
            </a:rPr>
            <a:t>Attracting People to Scotland</a:t>
          </a:r>
        </a:p>
      </dgm:t>
    </dgm:pt>
    <dgm:pt modelId="{6447A6E8-7DAE-4BCA-9ECF-9E860F9B8FAC}" type="parTrans" cxnId="{110F72EE-4294-44FC-9A83-CD512E17C34A}">
      <dgm:prSet/>
      <dgm:spPr/>
      <dgm:t>
        <a:bodyPr/>
        <a:lstStyle/>
        <a:p>
          <a:endParaRPr lang="en-US"/>
        </a:p>
      </dgm:t>
    </dgm:pt>
    <dgm:pt modelId="{AD9AB4AC-3BAF-4267-BB80-067174CA6940}" type="sibTrans" cxnId="{110F72EE-4294-44FC-9A83-CD512E17C34A}">
      <dgm:prSet/>
      <dgm:spPr/>
      <dgm:t>
        <a:bodyPr/>
        <a:lstStyle/>
        <a:p>
          <a:endParaRPr lang="en-US"/>
        </a:p>
      </dgm:t>
    </dgm:pt>
    <dgm:pt modelId="{45114C9B-19DA-4937-904E-42BCC8400606}">
      <dgm:prSet/>
      <dgm:spPr/>
      <dgm:t>
        <a:bodyPr/>
        <a:lstStyle/>
        <a:p>
          <a:pPr>
            <a:lnSpc>
              <a:spcPct val="100000"/>
            </a:lnSpc>
            <a:defRPr cap="all"/>
          </a:pPr>
          <a:r>
            <a:rPr lang="en-US">
              <a:solidFill>
                <a:srgbClr val="92D050"/>
              </a:solidFill>
            </a:rPr>
            <a:t>Supporting Successful Moves</a:t>
          </a:r>
        </a:p>
      </dgm:t>
    </dgm:pt>
    <dgm:pt modelId="{35123AD2-6E25-44D1-ACDA-5F4A7CF71452}" type="parTrans" cxnId="{615676C2-FAFC-4B43-9C16-059C4EBCA210}">
      <dgm:prSet/>
      <dgm:spPr/>
      <dgm:t>
        <a:bodyPr/>
        <a:lstStyle/>
        <a:p>
          <a:endParaRPr lang="en-US"/>
        </a:p>
      </dgm:t>
    </dgm:pt>
    <dgm:pt modelId="{AEAF051E-426A-4792-91F5-6841D91B52CD}" type="sibTrans" cxnId="{615676C2-FAFC-4B43-9C16-059C4EBCA210}">
      <dgm:prSet/>
      <dgm:spPr/>
      <dgm:t>
        <a:bodyPr/>
        <a:lstStyle/>
        <a:p>
          <a:endParaRPr lang="en-US"/>
        </a:p>
      </dgm:t>
    </dgm:pt>
    <dgm:pt modelId="{5D8A09BC-3F32-4D43-9150-CC3E5AA35877}">
      <dgm:prSet/>
      <dgm:spPr/>
      <dgm:t>
        <a:bodyPr/>
        <a:lstStyle/>
        <a:p>
          <a:pPr>
            <a:lnSpc>
              <a:spcPct val="100000"/>
            </a:lnSpc>
            <a:defRPr cap="all"/>
          </a:pPr>
          <a:r>
            <a:rPr lang="en-US">
              <a:solidFill>
                <a:srgbClr val="FFCC00"/>
              </a:solidFill>
            </a:rPr>
            <a:t>TAMS Format and Content</a:t>
          </a:r>
        </a:p>
      </dgm:t>
    </dgm:pt>
    <dgm:pt modelId="{B45F6111-02E2-4B4E-9145-5B1C5EA8E332}" type="parTrans" cxnId="{BAC852AB-7323-42AC-931A-65CEF4D72DB5}">
      <dgm:prSet/>
      <dgm:spPr/>
      <dgm:t>
        <a:bodyPr/>
        <a:lstStyle/>
        <a:p>
          <a:endParaRPr lang="en-US"/>
        </a:p>
      </dgm:t>
    </dgm:pt>
    <dgm:pt modelId="{26ACC276-51FE-4BCF-B409-37DF1DBF51A0}" type="sibTrans" cxnId="{BAC852AB-7323-42AC-931A-65CEF4D72DB5}">
      <dgm:prSet/>
      <dgm:spPr/>
      <dgm:t>
        <a:bodyPr/>
        <a:lstStyle/>
        <a:p>
          <a:endParaRPr lang="en-US"/>
        </a:p>
      </dgm:t>
    </dgm:pt>
    <dgm:pt modelId="{364177CF-E4C9-4B11-92FF-DC3FE2986B3E}">
      <dgm:prSet/>
      <dgm:spPr/>
      <dgm:t>
        <a:bodyPr/>
        <a:lstStyle/>
        <a:p>
          <a:pPr>
            <a:lnSpc>
              <a:spcPct val="100000"/>
            </a:lnSpc>
            <a:defRPr cap="all"/>
          </a:pPr>
          <a:r>
            <a:rPr lang="en-US">
              <a:solidFill>
                <a:srgbClr val="7030A0"/>
              </a:solidFill>
            </a:rPr>
            <a:t>Website look, layout and feel</a:t>
          </a:r>
        </a:p>
      </dgm:t>
    </dgm:pt>
    <dgm:pt modelId="{51DADD9E-4581-4878-B3BB-DD921DF0EE41}" type="parTrans" cxnId="{14DC60D0-2467-4443-9655-DA4C7A7EEBD5}">
      <dgm:prSet/>
      <dgm:spPr/>
      <dgm:t>
        <a:bodyPr/>
        <a:lstStyle/>
        <a:p>
          <a:endParaRPr lang="en-US"/>
        </a:p>
      </dgm:t>
    </dgm:pt>
    <dgm:pt modelId="{4442DED6-457D-4357-83F2-470012ABF88C}" type="sibTrans" cxnId="{14DC60D0-2467-4443-9655-DA4C7A7EEBD5}">
      <dgm:prSet/>
      <dgm:spPr/>
      <dgm:t>
        <a:bodyPr/>
        <a:lstStyle/>
        <a:p>
          <a:endParaRPr lang="en-US"/>
        </a:p>
      </dgm:t>
    </dgm:pt>
    <dgm:pt modelId="{D2E6CA5E-FB19-402E-ACEF-0A698A924455}" type="pres">
      <dgm:prSet presAssocID="{B5C33B49-D790-46F0-8F1F-B5B45CA56558}" presName="root" presStyleCnt="0">
        <dgm:presLayoutVars>
          <dgm:dir/>
          <dgm:resizeHandles val="exact"/>
        </dgm:presLayoutVars>
      </dgm:prSet>
      <dgm:spPr/>
    </dgm:pt>
    <dgm:pt modelId="{AA275DE0-42F2-4542-AE7C-7D9DE0BF4ED6}" type="pres">
      <dgm:prSet presAssocID="{02B41820-FBDE-49B3-A521-08F516A40AA4}" presName="compNode" presStyleCnt="0"/>
      <dgm:spPr/>
    </dgm:pt>
    <dgm:pt modelId="{744B7847-55D8-4D7A-9620-90F1E873C66E}" type="pres">
      <dgm:prSet presAssocID="{02B41820-FBDE-49B3-A521-08F516A40AA4}" presName="iconBgRect" presStyleLbl="bgShp" presStyleIdx="0" presStyleCnt="6"/>
      <dgm:spPr>
        <a:prstGeom prst="round2DiagRect">
          <a:avLst>
            <a:gd name="adj1" fmla="val 29727"/>
            <a:gd name="adj2" fmla="val 0"/>
          </a:avLst>
        </a:prstGeom>
        <a:solidFill>
          <a:srgbClr val="002060"/>
        </a:solidFill>
      </dgm:spPr>
    </dgm:pt>
    <dgm:pt modelId="{ED1A81F1-13B0-476C-811E-F7A49038174E}" type="pres">
      <dgm:prSet presAssocID="{02B41820-FBDE-49B3-A521-08F516A40AA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6A0FD3C-F55C-403C-B255-CDC81EDEAB24}" type="pres">
      <dgm:prSet presAssocID="{02B41820-FBDE-49B3-A521-08F516A40AA4}" presName="spaceRect" presStyleCnt="0"/>
      <dgm:spPr/>
    </dgm:pt>
    <dgm:pt modelId="{6C85BF5B-AF22-42BB-B8F1-6788F865E2DF}" type="pres">
      <dgm:prSet presAssocID="{02B41820-FBDE-49B3-A521-08F516A40AA4}" presName="textRect" presStyleLbl="revTx" presStyleIdx="0" presStyleCnt="6">
        <dgm:presLayoutVars>
          <dgm:chMax val="1"/>
          <dgm:chPref val="1"/>
        </dgm:presLayoutVars>
      </dgm:prSet>
      <dgm:spPr/>
    </dgm:pt>
    <dgm:pt modelId="{E8D3877A-AD38-4661-BBDB-B4F074B2094B}" type="pres">
      <dgm:prSet presAssocID="{EB68DB70-974A-4D33-A09F-1E44FA7E040E}" presName="sibTrans" presStyleCnt="0"/>
      <dgm:spPr/>
    </dgm:pt>
    <dgm:pt modelId="{983FECCE-1625-4893-BAF8-B888ABE183DC}" type="pres">
      <dgm:prSet presAssocID="{4F1A6C35-F3A3-43F6-8872-2F5FBFC23E82}" presName="compNode" presStyleCnt="0"/>
      <dgm:spPr/>
    </dgm:pt>
    <dgm:pt modelId="{0F4C2767-CD5C-4B32-A78E-D4C357A17F2B}" type="pres">
      <dgm:prSet presAssocID="{4F1A6C35-F3A3-43F6-8872-2F5FBFC23E82}" presName="iconBgRect" presStyleLbl="bgShp" presStyleIdx="1" presStyleCnt="6"/>
      <dgm:spPr>
        <a:prstGeom prst="round2DiagRect">
          <a:avLst>
            <a:gd name="adj1" fmla="val 29727"/>
            <a:gd name="adj2" fmla="val 0"/>
          </a:avLst>
        </a:prstGeom>
        <a:solidFill>
          <a:schemeClr val="accent1">
            <a:lumMod val="60000"/>
            <a:lumOff val="40000"/>
          </a:schemeClr>
        </a:solidFill>
      </dgm:spPr>
    </dgm:pt>
    <dgm:pt modelId="{945E93B4-D30E-4ADF-BC0B-090F6A1574E5}" type="pres">
      <dgm:prSet presAssocID="{4F1A6C35-F3A3-43F6-8872-2F5FBFC23E8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CA4991D-BD1B-4E29-8A67-83224DC1A414}" type="pres">
      <dgm:prSet presAssocID="{4F1A6C35-F3A3-43F6-8872-2F5FBFC23E82}" presName="spaceRect" presStyleCnt="0"/>
      <dgm:spPr/>
    </dgm:pt>
    <dgm:pt modelId="{9B7A964C-0C32-4CE3-A7C3-67EBCE709695}" type="pres">
      <dgm:prSet presAssocID="{4F1A6C35-F3A3-43F6-8872-2F5FBFC23E82}" presName="textRect" presStyleLbl="revTx" presStyleIdx="1" presStyleCnt="6">
        <dgm:presLayoutVars>
          <dgm:chMax val="1"/>
          <dgm:chPref val="1"/>
        </dgm:presLayoutVars>
      </dgm:prSet>
      <dgm:spPr/>
    </dgm:pt>
    <dgm:pt modelId="{C96DA564-B7CF-4D02-B4DC-1566EB2284E9}" type="pres">
      <dgm:prSet presAssocID="{FD253C69-AA75-4683-945E-3021A1E3E283}" presName="sibTrans" presStyleCnt="0"/>
      <dgm:spPr/>
    </dgm:pt>
    <dgm:pt modelId="{4146B736-31EF-4D5C-A2CB-3D687658BC6A}" type="pres">
      <dgm:prSet presAssocID="{A3E2E4F0-4FF8-488C-8DE4-C36D13B262EC}" presName="compNode" presStyleCnt="0"/>
      <dgm:spPr/>
    </dgm:pt>
    <dgm:pt modelId="{0BAF7BAB-9446-4DBF-9E8D-B33DB24A2B99}" type="pres">
      <dgm:prSet presAssocID="{A3E2E4F0-4FF8-488C-8DE4-C36D13B262EC}" presName="iconBgRect" presStyleLbl="bgShp" presStyleIdx="2" presStyleCnt="6"/>
      <dgm:spPr>
        <a:prstGeom prst="round2DiagRect">
          <a:avLst>
            <a:gd name="adj1" fmla="val 29727"/>
            <a:gd name="adj2" fmla="val 0"/>
          </a:avLst>
        </a:prstGeom>
        <a:solidFill>
          <a:schemeClr val="accent2"/>
        </a:solidFill>
      </dgm:spPr>
    </dgm:pt>
    <dgm:pt modelId="{EFD312CB-02A8-4168-8760-EEE6DB3928CD}" type="pres">
      <dgm:prSet presAssocID="{A3E2E4F0-4FF8-488C-8DE4-C36D13B262E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719EF0F-29ED-4688-83DD-B70E1A01DE54}" type="pres">
      <dgm:prSet presAssocID="{A3E2E4F0-4FF8-488C-8DE4-C36D13B262EC}" presName="spaceRect" presStyleCnt="0"/>
      <dgm:spPr/>
    </dgm:pt>
    <dgm:pt modelId="{9F5C476A-A38C-4EDB-B51E-4F826510B820}" type="pres">
      <dgm:prSet presAssocID="{A3E2E4F0-4FF8-488C-8DE4-C36D13B262EC}" presName="textRect" presStyleLbl="revTx" presStyleIdx="2" presStyleCnt="6">
        <dgm:presLayoutVars>
          <dgm:chMax val="1"/>
          <dgm:chPref val="1"/>
        </dgm:presLayoutVars>
      </dgm:prSet>
      <dgm:spPr/>
    </dgm:pt>
    <dgm:pt modelId="{DC3BE582-72A3-499A-B4C0-01D16964C0BA}" type="pres">
      <dgm:prSet presAssocID="{AD9AB4AC-3BAF-4267-BB80-067174CA6940}" presName="sibTrans" presStyleCnt="0"/>
      <dgm:spPr/>
    </dgm:pt>
    <dgm:pt modelId="{34B514DA-514B-4173-B887-B959AAE09D2C}" type="pres">
      <dgm:prSet presAssocID="{45114C9B-19DA-4937-904E-42BCC8400606}" presName="compNode" presStyleCnt="0"/>
      <dgm:spPr/>
    </dgm:pt>
    <dgm:pt modelId="{F586D1B2-0D8E-46C2-8EFA-403203F3C2B3}" type="pres">
      <dgm:prSet presAssocID="{45114C9B-19DA-4937-904E-42BCC8400606}" presName="iconBgRect" presStyleLbl="bgShp" presStyleIdx="3" presStyleCnt="6"/>
      <dgm:spPr>
        <a:prstGeom prst="round2DiagRect">
          <a:avLst>
            <a:gd name="adj1" fmla="val 29727"/>
            <a:gd name="adj2" fmla="val 0"/>
          </a:avLst>
        </a:prstGeom>
        <a:solidFill>
          <a:srgbClr val="92D050"/>
        </a:solidFill>
      </dgm:spPr>
    </dgm:pt>
    <dgm:pt modelId="{DBC2B5A1-249B-4595-BE36-5A9B04BA721F}" type="pres">
      <dgm:prSet presAssocID="{45114C9B-19DA-4937-904E-42BCC840060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5F1CDAF-09DB-4361-B960-2BD08F23BABC}" type="pres">
      <dgm:prSet presAssocID="{45114C9B-19DA-4937-904E-42BCC8400606}" presName="spaceRect" presStyleCnt="0"/>
      <dgm:spPr/>
    </dgm:pt>
    <dgm:pt modelId="{F50D6B27-245A-4461-8317-B6AC4C85650B}" type="pres">
      <dgm:prSet presAssocID="{45114C9B-19DA-4937-904E-42BCC8400606}" presName="textRect" presStyleLbl="revTx" presStyleIdx="3" presStyleCnt="6">
        <dgm:presLayoutVars>
          <dgm:chMax val="1"/>
          <dgm:chPref val="1"/>
        </dgm:presLayoutVars>
      </dgm:prSet>
      <dgm:spPr/>
    </dgm:pt>
    <dgm:pt modelId="{7F40F969-E1CA-48F5-846B-F6ECD7E4F315}" type="pres">
      <dgm:prSet presAssocID="{AEAF051E-426A-4792-91F5-6841D91B52CD}" presName="sibTrans" presStyleCnt="0"/>
      <dgm:spPr/>
    </dgm:pt>
    <dgm:pt modelId="{1A20CCBB-1995-4C0A-94E7-9F2AD24F5F17}" type="pres">
      <dgm:prSet presAssocID="{5D8A09BC-3F32-4D43-9150-CC3E5AA35877}" presName="compNode" presStyleCnt="0"/>
      <dgm:spPr/>
    </dgm:pt>
    <dgm:pt modelId="{25065BE2-1C14-436C-B677-075A10B42FEA}" type="pres">
      <dgm:prSet presAssocID="{5D8A09BC-3F32-4D43-9150-CC3E5AA35877}" presName="iconBgRect" presStyleLbl="bgShp" presStyleIdx="4" presStyleCnt="6"/>
      <dgm:spPr>
        <a:prstGeom prst="round2DiagRect">
          <a:avLst>
            <a:gd name="adj1" fmla="val 29727"/>
            <a:gd name="adj2" fmla="val 0"/>
          </a:avLst>
        </a:prstGeom>
        <a:solidFill>
          <a:srgbClr val="FFCC00"/>
        </a:solidFill>
      </dgm:spPr>
    </dgm:pt>
    <dgm:pt modelId="{2276124B-2768-47BF-8B7E-2CA5FA8DD0E9}" type="pres">
      <dgm:prSet presAssocID="{5D8A09BC-3F32-4D43-9150-CC3E5AA3587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FEE5404C-BCE0-4D69-B511-1520DFA13584}" type="pres">
      <dgm:prSet presAssocID="{5D8A09BC-3F32-4D43-9150-CC3E5AA35877}" presName="spaceRect" presStyleCnt="0"/>
      <dgm:spPr/>
    </dgm:pt>
    <dgm:pt modelId="{D9B4505D-D728-45F8-B8EB-5757F366DA60}" type="pres">
      <dgm:prSet presAssocID="{5D8A09BC-3F32-4D43-9150-CC3E5AA35877}" presName="textRect" presStyleLbl="revTx" presStyleIdx="4" presStyleCnt="6">
        <dgm:presLayoutVars>
          <dgm:chMax val="1"/>
          <dgm:chPref val="1"/>
        </dgm:presLayoutVars>
      </dgm:prSet>
      <dgm:spPr/>
    </dgm:pt>
    <dgm:pt modelId="{C02FAEC6-1B64-4947-A4AA-F6DD5FCFB23B}" type="pres">
      <dgm:prSet presAssocID="{26ACC276-51FE-4BCF-B409-37DF1DBF51A0}" presName="sibTrans" presStyleCnt="0"/>
      <dgm:spPr/>
    </dgm:pt>
    <dgm:pt modelId="{8D13CE75-1F36-4400-9BE0-ACF86BF61EE6}" type="pres">
      <dgm:prSet presAssocID="{364177CF-E4C9-4B11-92FF-DC3FE2986B3E}" presName="compNode" presStyleCnt="0"/>
      <dgm:spPr/>
    </dgm:pt>
    <dgm:pt modelId="{ED72B74F-1BC3-4288-9916-646B1A288AC8}" type="pres">
      <dgm:prSet presAssocID="{364177CF-E4C9-4B11-92FF-DC3FE2986B3E}" presName="iconBgRect" presStyleLbl="bgShp" presStyleIdx="5" presStyleCnt="6"/>
      <dgm:spPr>
        <a:prstGeom prst="round2DiagRect">
          <a:avLst>
            <a:gd name="adj1" fmla="val 29727"/>
            <a:gd name="adj2" fmla="val 0"/>
          </a:avLst>
        </a:prstGeom>
        <a:solidFill>
          <a:srgbClr val="B899CB"/>
        </a:solidFill>
      </dgm:spPr>
    </dgm:pt>
    <dgm:pt modelId="{4C02C950-03BD-45C2-B0BC-3F32203ADFC3}" type="pres">
      <dgm:prSet presAssocID="{364177CF-E4C9-4B11-92FF-DC3FE2986B3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b Design"/>
        </a:ext>
      </dgm:extLst>
    </dgm:pt>
    <dgm:pt modelId="{06422F33-2DA4-4E3E-B3CF-C9077C35FEEA}" type="pres">
      <dgm:prSet presAssocID="{364177CF-E4C9-4B11-92FF-DC3FE2986B3E}" presName="spaceRect" presStyleCnt="0"/>
      <dgm:spPr/>
    </dgm:pt>
    <dgm:pt modelId="{14AED9B8-168C-43FB-8A55-10B5BF4D4D54}" type="pres">
      <dgm:prSet presAssocID="{364177CF-E4C9-4B11-92FF-DC3FE2986B3E}" presName="textRect" presStyleLbl="revTx" presStyleIdx="5" presStyleCnt="6">
        <dgm:presLayoutVars>
          <dgm:chMax val="1"/>
          <dgm:chPref val="1"/>
        </dgm:presLayoutVars>
      </dgm:prSet>
      <dgm:spPr/>
    </dgm:pt>
  </dgm:ptLst>
  <dgm:cxnLst>
    <dgm:cxn modelId="{A78D550A-C1A6-488B-87DD-D76CC3186EFB}" type="presOf" srcId="{5D8A09BC-3F32-4D43-9150-CC3E5AA35877}" destId="{D9B4505D-D728-45F8-B8EB-5757F366DA60}" srcOrd="0" destOrd="0" presId="urn:microsoft.com/office/officeart/2018/5/layout/IconLeafLabelList"/>
    <dgm:cxn modelId="{05F7E520-9652-4183-9750-92B92C114482}" type="presOf" srcId="{364177CF-E4C9-4B11-92FF-DC3FE2986B3E}" destId="{14AED9B8-168C-43FB-8A55-10B5BF4D4D54}" srcOrd="0" destOrd="0" presId="urn:microsoft.com/office/officeart/2018/5/layout/IconLeafLabelList"/>
    <dgm:cxn modelId="{4A66AE36-BFD9-4261-9F77-7790B5ADFC48}" type="presOf" srcId="{B5C33B49-D790-46F0-8F1F-B5B45CA56558}" destId="{D2E6CA5E-FB19-402E-ACEF-0A698A924455}" srcOrd="0" destOrd="0" presId="urn:microsoft.com/office/officeart/2018/5/layout/IconLeafLabelList"/>
    <dgm:cxn modelId="{24A05349-CD9D-4500-A948-43009DC4EA98}" type="presOf" srcId="{A3E2E4F0-4FF8-488C-8DE4-C36D13B262EC}" destId="{9F5C476A-A38C-4EDB-B51E-4F826510B820}" srcOrd="0" destOrd="0" presId="urn:microsoft.com/office/officeart/2018/5/layout/IconLeafLabelList"/>
    <dgm:cxn modelId="{FEDD3389-1BD2-4C55-AC02-FD54FD77E7F7}" srcId="{B5C33B49-D790-46F0-8F1F-B5B45CA56558}" destId="{4F1A6C35-F3A3-43F6-8872-2F5FBFC23E82}" srcOrd="1" destOrd="0" parTransId="{A33BB581-6B0B-4CE8-AD99-7ADCB0BE5EFB}" sibTransId="{FD253C69-AA75-4683-945E-3021A1E3E283}"/>
    <dgm:cxn modelId="{BAC852AB-7323-42AC-931A-65CEF4D72DB5}" srcId="{B5C33B49-D790-46F0-8F1F-B5B45CA56558}" destId="{5D8A09BC-3F32-4D43-9150-CC3E5AA35877}" srcOrd="4" destOrd="0" parTransId="{B45F6111-02E2-4B4E-9145-5B1C5EA8E332}" sibTransId="{26ACC276-51FE-4BCF-B409-37DF1DBF51A0}"/>
    <dgm:cxn modelId="{E5F170B0-BB91-466F-AF26-E7F67B2F4E14}" srcId="{B5C33B49-D790-46F0-8F1F-B5B45CA56558}" destId="{02B41820-FBDE-49B3-A521-08F516A40AA4}" srcOrd="0" destOrd="0" parTransId="{ABDE9C97-F914-4685-A35E-556B9536EDB2}" sibTransId="{EB68DB70-974A-4D33-A09F-1E44FA7E040E}"/>
    <dgm:cxn modelId="{615676C2-FAFC-4B43-9C16-059C4EBCA210}" srcId="{B5C33B49-D790-46F0-8F1F-B5B45CA56558}" destId="{45114C9B-19DA-4937-904E-42BCC8400606}" srcOrd="3" destOrd="0" parTransId="{35123AD2-6E25-44D1-ACDA-5F4A7CF71452}" sibTransId="{AEAF051E-426A-4792-91F5-6841D91B52CD}"/>
    <dgm:cxn modelId="{194601CD-716E-4C9F-BA88-634BE1625439}" type="presOf" srcId="{4F1A6C35-F3A3-43F6-8872-2F5FBFC23E82}" destId="{9B7A964C-0C32-4CE3-A7C3-67EBCE709695}" srcOrd="0" destOrd="0" presId="urn:microsoft.com/office/officeart/2018/5/layout/IconLeafLabelList"/>
    <dgm:cxn modelId="{14DC60D0-2467-4443-9655-DA4C7A7EEBD5}" srcId="{B5C33B49-D790-46F0-8F1F-B5B45CA56558}" destId="{364177CF-E4C9-4B11-92FF-DC3FE2986B3E}" srcOrd="5" destOrd="0" parTransId="{51DADD9E-4581-4878-B3BB-DD921DF0EE41}" sibTransId="{4442DED6-457D-4357-83F2-470012ABF88C}"/>
    <dgm:cxn modelId="{C60034DC-C350-4372-8E56-E35EC7BE379D}" type="presOf" srcId="{45114C9B-19DA-4937-904E-42BCC8400606}" destId="{F50D6B27-245A-4461-8317-B6AC4C85650B}" srcOrd="0" destOrd="0" presId="urn:microsoft.com/office/officeart/2018/5/layout/IconLeafLabelList"/>
    <dgm:cxn modelId="{BC7001E7-172C-41B4-8CEF-4EF605995DE2}" type="presOf" srcId="{02B41820-FBDE-49B3-A521-08F516A40AA4}" destId="{6C85BF5B-AF22-42BB-B8F1-6788F865E2DF}" srcOrd="0" destOrd="0" presId="urn:microsoft.com/office/officeart/2018/5/layout/IconLeafLabelList"/>
    <dgm:cxn modelId="{110F72EE-4294-44FC-9A83-CD512E17C34A}" srcId="{B5C33B49-D790-46F0-8F1F-B5B45CA56558}" destId="{A3E2E4F0-4FF8-488C-8DE4-C36D13B262EC}" srcOrd="2" destOrd="0" parTransId="{6447A6E8-7DAE-4BCA-9ECF-9E860F9B8FAC}" sibTransId="{AD9AB4AC-3BAF-4267-BB80-067174CA6940}"/>
    <dgm:cxn modelId="{A5FC0EE4-69E5-44B0-A588-F1BE01672ADD}" type="presParOf" srcId="{D2E6CA5E-FB19-402E-ACEF-0A698A924455}" destId="{AA275DE0-42F2-4542-AE7C-7D9DE0BF4ED6}" srcOrd="0" destOrd="0" presId="urn:microsoft.com/office/officeart/2018/5/layout/IconLeafLabelList"/>
    <dgm:cxn modelId="{26BF4800-D6D5-4A11-B363-97D76757432B}" type="presParOf" srcId="{AA275DE0-42F2-4542-AE7C-7D9DE0BF4ED6}" destId="{744B7847-55D8-4D7A-9620-90F1E873C66E}" srcOrd="0" destOrd="0" presId="urn:microsoft.com/office/officeart/2018/5/layout/IconLeafLabelList"/>
    <dgm:cxn modelId="{8A28B58A-DDFB-43CF-A086-0EF36923AA42}" type="presParOf" srcId="{AA275DE0-42F2-4542-AE7C-7D9DE0BF4ED6}" destId="{ED1A81F1-13B0-476C-811E-F7A49038174E}" srcOrd="1" destOrd="0" presId="urn:microsoft.com/office/officeart/2018/5/layout/IconLeafLabelList"/>
    <dgm:cxn modelId="{FD25AE34-F78C-46A9-851F-DAF4D4D6EB36}" type="presParOf" srcId="{AA275DE0-42F2-4542-AE7C-7D9DE0BF4ED6}" destId="{E6A0FD3C-F55C-403C-B255-CDC81EDEAB24}" srcOrd="2" destOrd="0" presId="urn:microsoft.com/office/officeart/2018/5/layout/IconLeafLabelList"/>
    <dgm:cxn modelId="{C974092C-D1D5-4EEB-B011-085D150931EC}" type="presParOf" srcId="{AA275DE0-42F2-4542-AE7C-7D9DE0BF4ED6}" destId="{6C85BF5B-AF22-42BB-B8F1-6788F865E2DF}" srcOrd="3" destOrd="0" presId="urn:microsoft.com/office/officeart/2018/5/layout/IconLeafLabelList"/>
    <dgm:cxn modelId="{299C1591-3D8D-45F5-97DB-3FC1B4A2ED9A}" type="presParOf" srcId="{D2E6CA5E-FB19-402E-ACEF-0A698A924455}" destId="{E8D3877A-AD38-4661-BBDB-B4F074B2094B}" srcOrd="1" destOrd="0" presId="urn:microsoft.com/office/officeart/2018/5/layout/IconLeafLabelList"/>
    <dgm:cxn modelId="{87F2E3E6-7D3D-4FD6-A7F3-E19BCCF7FE8D}" type="presParOf" srcId="{D2E6CA5E-FB19-402E-ACEF-0A698A924455}" destId="{983FECCE-1625-4893-BAF8-B888ABE183DC}" srcOrd="2" destOrd="0" presId="urn:microsoft.com/office/officeart/2018/5/layout/IconLeafLabelList"/>
    <dgm:cxn modelId="{AE75349A-F718-4F08-971A-55E8C217242A}" type="presParOf" srcId="{983FECCE-1625-4893-BAF8-B888ABE183DC}" destId="{0F4C2767-CD5C-4B32-A78E-D4C357A17F2B}" srcOrd="0" destOrd="0" presId="urn:microsoft.com/office/officeart/2018/5/layout/IconLeafLabelList"/>
    <dgm:cxn modelId="{38A70BAE-902B-4AFE-8B52-A1350E01D3D8}" type="presParOf" srcId="{983FECCE-1625-4893-BAF8-B888ABE183DC}" destId="{945E93B4-D30E-4ADF-BC0B-090F6A1574E5}" srcOrd="1" destOrd="0" presId="urn:microsoft.com/office/officeart/2018/5/layout/IconLeafLabelList"/>
    <dgm:cxn modelId="{418057EB-63F3-42D2-AA09-835E65AD533C}" type="presParOf" srcId="{983FECCE-1625-4893-BAF8-B888ABE183DC}" destId="{ACA4991D-BD1B-4E29-8A67-83224DC1A414}" srcOrd="2" destOrd="0" presId="urn:microsoft.com/office/officeart/2018/5/layout/IconLeafLabelList"/>
    <dgm:cxn modelId="{4DC5D329-EBE3-4A0E-805A-8E08080B404C}" type="presParOf" srcId="{983FECCE-1625-4893-BAF8-B888ABE183DC}" destId="{9B7A964C-0C32-4CE3-A7C3-67EBCE709695}" srcOrd="3" destOrd="0" presId="urn:microsoft.com/office/officeart/2018/5/layout/IconLeafLabelList"/>
    <dgm:cxn modelId="{F7EA1E21-6149-460F-B8B6-BD3484249B6C}" type="presParOf" srcId="{D2E6CA5E-FB19-402E-ACEF-0A698A924455}" destId="{C96DA564-B7CF-4D02-B4DC-1566EB2284E9}" srcOrd="3" destOrd="0" presId="urn:microsoft.com/office/officeart/2018/5/layout/IconLeafLabelList"/>
    <dgm:cxn modelId="{F01C8599-A58D-446B-B1BB-D67B5E7C43FD}" type="presParOf" srcId="{D2E6CA5E-FB19-402E-ACEF-0A698A924455}" destId="{4146B736-31EF-4D5C-A2CB-3D687658BC6A}" srcOrd="4" destOrd="0" presId="urn:microsoft.com/office/officeart/2018/5/layout/IconLeafLabelList"/>
    <dgm:cxn modelId="{EFBA9995-581C-40FB-B257-3B1ED6406342}" type="presParOf" srcId="{4146B736-31EF-4D5C-A2CB-3D687658BC6A}" destId="{0BAF7BAB-9446-4DBF-9E8D-B33DB24A2B99}" srcOrd="0" destOrd="0" presId="urn:microsoft.com/office/officeart/2018/5/layout/IconLeafLabelList"/>
    <dgm:cxn modelId="{D4D7D142-EDE6-43ED-8A96-737060C14C6F}" type="presParOf" srcId="{4146B736-31EF-4D5C-A2CB-3D687658BC6A}" destId="{EFD312CB-02A8-4168-8760-EEE6DB3928CD}" srcOrd="1" destOrd="0" presId="urn:microsoft.com/office/officeart/2018/5/layout/IconLeafLabelList"/>
    <dgm:cxn modelId="{CCF0EF51-4E44-431D-9135-C1ADC0DCD03F}" type="presParOf" srcId="{4146B736-31EF-4D5C-A2CB-3D687658BC6A}" destId="{6719EF0F-29ED-4688-83DD-B70E1A01DE54}" srcOrd="2" destOrd="0" presId="urn:microsoft.com/office/officeart/2018/5/layout/IconLeafLabelList"/>
    <dgm:cxn modelId="{A2EEDA24-E643-44EB-B57C-5131356A0301}" type="presParOf" srcId="{4146B736-31EF-4D5C-A2CB-3D687658BC6A}" destId="{9F5C476A-A38C-4EDB-B51E-4F826510B820}" srcOrd="3" destOrd="0" presId="urn:microsoft.com/office/officeart/2018/5/layout/IconLeafLabelList"/>
    <dgm:cxn modelId="{7B0D59B3-30C4-4B3B-8D90-184F6BF0CC1F}" type="presParOf" srcId="{D2E6CA5E-FB19-402E-ACEF-0A698A924455}" destId="{DC3BE582-72A3-499A-B4C0-01D16964C0BA}" srcOrd="5" destOrd="0" presId="urn:microsoft.com/office/officeart/2018/5/layout/IconLeafLabelList"/>
    <dgm:cxn modelId="{8A636D09-E680-4337-AC26-0075B90652BA}" type="presParOf" srcId="{D2E6CA5E-FB19-402E-ACEF-0A698A924455}" destId="{34B514DA-514B-4173-B887-B959AAE09D2C}" srcOrd="6" destOrd="0" presId="urn:microsoft.com/office/officeart/2018/5/layout/IconLeafLabelList"/>
    <dgm:cxn modelId="{3E1EF983-8453-4029-8CFC-D18CF38A04CE}" type="presParOf" srcId="{34B514DA-514B-4173-B887-B959AAE09D2C}" destId="{F586D1B2-0D8E-46C2-8EFA-403203F3C2B3}" srcOrd="0" destOrd="0" presId="urn:microsoft.com/office/officeart/2018/5/layout/IconLeafLabelList"/>
    <dgm:cxn modelId="{6D79D997-99B3-4F2B-8194-E643AD80B561}" type="presParOf" srcId="{34B514DA-514B-4173-B887-B959AAE09D2C}" destId="{DBC2B5A1-249B-4595-BE36-5A9B04BA721F}" srcOrd="1" destOrd="0" presId="urn:microsoft.com/office/officeart/2018/5/layout/IconLeafLabelList"/>
    <dgm:cxn modelId="{4837F143-C775-40CD-869A-C9858BA54261}" type="presParOf" srcId="{34B514DA-514B-4173-B887-B959AAE09D2C}" destId="{45F1CDAF-09DB-4361-B960-2BD08F23BABC}" srcOrd="2" destOrd="0" presId="urn:microsoft.com/office/officeart/2018/5/layout/IconLeafLabelList"/>
    <dgm:cxn modelId="{8EAB7BEC-CF58-4594-B488-E36BCC574CB7}" type="presParOf" srcId="{34B514DA-514B-4173-B887-B959AAE09D2C}" destId="{F50D6B27-245A-4461-8317-B6AC4C85650B}" srcOrd="3" destOrd="0" presId="urn:microsoft.com/office/officeart/2018/5/layout/IconLeafLabelList"/>
    <dgm:cxn modelId="{7E14ECC0-9E92-49FF-97AB-8C6EF4A2EBA8}" type="presParOf" srcId="{D2E6CA5E-FB19-402E-ACEF-0A698A924455}" destId="{7F40F969-E1CA-48F5-846B-F6ECD7E4F315}" srcOrd="7" destOrd="0" presId="urn:microsoft.com/office/officeart/2018/5/layout/IconLeafLabelList"/>
    <dgm:cxn modelId="{BB4A9497-A86C-4DB8-B1CE-CDFA21953B64}" type="presParOf" srcId="{D2E6CA5E-FB19-402E-ACEF-0A698A924455}" destId="{1A20CCBB-1995-4C0A-94E7-9F2AD24F5F17}" srcOrd="8" destOrd="0" presId="urn:microsoft.com/office/officeart/2018/5/layout/IconLeafLabelList"/>
    <dgm:cxn modelId="{C929FC24-E5EB-4BA9-BDC7-B2FBFF7DD9AB}" type="presParOf" srcId="{1A20CCBB-1995-4C0A-94E7-9F2AD24F5F17}" destId="{25065BE2-1C14-436C-B677-075A10B42FEA}" srcOrd="0" destOrd="0" presId="urn:microsoft.com/office/officeart/2018/5/layout/IconLeafLabelList"/>
    <dgm:cxn modelId="{1B19A9ED-1B9F-48EF-A83C-A67A4ED5E7A0}" type="presParOf" srcId="{1A20CCBB-1995-4C0A-94E7-9F2AD24F5F17}" destId="{2276124B-2768-47BF-8B7E-2CA5FA8DD0E9}" srcOrd="1" destOrd="0" presId="urn:microsoft.com/office/officeart/2018/5/layout/IconLeafLabelList"/>
    <dgm:cxn modelId="{D7A81036-AF39-457D-8E35-CC38E4AE5959}" type="presParOf" srcId="{1A20CCBB-1995-4C0A-94E7-9F2AD24F5F17}" destId="{FEE5404C-BCE0-4D69-B511-1520DFA13584}" srcOrd="2" destOrd="0" presId="urn:microsoft.com/office/officeart/2018/5/layout/IconLeafLabelList"/>
    <dgm:cxn modelId="{B61D2672-FAB2-4D60-B146-F64FB9303856}" type="presParOf" srcId="{1A20CCBB-1995-4C0A-94E7-9F2AD24F5F17}" destId="{D9B4505D-D728-45F8-B8EB-5757F366DA60}" srcOrd="3" destOrd="0" presId="urn:microsoft.com/office/officeart/2018/5/layout/IconLeafLabelList"/>
    <dgm:cxn modelId="{D03371C3-152A-4A32-8763-F3EDFC858799}" type="presParOf" srcId="{D2E6CA5E-FB19-402E-ACEF-0A698A924455}" destId="{C02FAEC6-1B64-4947-A4AA-F6DD5FCFB23B}" srcOrd="9" destOrd="0" presId="urn:microsoft.com/office/officeart/2018/5/layout/IconLeafLabelList"/>
    <dgm:cxn modelId="{14A46DC0-17A8-43FA-93DD-18C8B58AEC6E}" type="presParOf" srcId="{D2E6CA5E-FB19-402E-ACEF-0A698A924455}" destId="{8D13CE75-1F36-4400-9BE0-ACF86BF61EE6}" srcOrd="10" destOrd="0" presId="urn:microsoft.com/office/officeart/2018/5/layout/IconLeafLabelList"/>
    <dgm:cxn modelId="{A270BC39-CA2B-4DDA-B7E5-8E5C2D83B715}" type="presParOf" srcId="{8D13CE75-1F36-4400-9BE0-ACF86BF61EE6}" destId="{ED72B74F-1BC3-4288-9916-646B1A288AC8}" srcOrd="0" destOrd="0" presId="urn:microsoft.com/office/officeart/2018/5/layout/IconLeafLabelList"/>
    <dgm:cxn modelId="{D28EC279-4A43-458D-A802-BC52E51FC969}" type="presParOf" srcId="{8D13CE75-1F36-4400-9BE0-ACF86BF61EE6}" destId="{4C02C950-03BD-45C2-B0BC-3F32203ADFC3}" srcOrd="1" destOrd="0" presId="urn:microsoft.com/office/officeart/2018/5/layout/IconLeafLabelList"/>
    <dgm:cxn modelId="{FDA515B4-349A-40A8-9650-818CE3CC0D26}" type="presParOf" srcId="{8D13CE75-1F36-4400-9BE0-ACF86BF61EE6}" destId="{06422F33-2DA4-4E3E-B3CF-C9077C35FEEA}" srcOrd="2" destOrd="0" presId="urn:microsoft.com/office/officeart/2018/5/layout/IconLeafLabelList"/>
    <dgm:cxn modelId="{8C6DB890-2F08-45CC-9FD2-2148F5E01A59}" type="presParOf" srcId="{8D13CE75-1F36-4400-9BE0-ACF86BF61EE6}" destId="{14AED9B8-168C-43FB-8A55-10B5BF4D4D5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82901-E304-422E-A038-122A7D63137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AA6917D-592F-4250-BDED-4E9F6FE928BB}">
      <dgm:prSet/>
      <dgm:spPr/>
      <dgm:t>
        <a:bodyPr/>
        <a:lstStyle/>
        <a:p>
          <a:r>
            <a:rPr lang="en-GB"/>
            <a:t>As part of Scottish Government’s population strategy TAMS seeks the following outcomes:</a:t>
          </a:r>
          <a:endParaRPr lang="en-US"/>
        </a:p>
      </dgm:t>
    </dgm:pt>
    <dgm:pt modelId="{4A642967-F70B-4B79-80BE-59F3915896BA}" type="parTrans" cxnId="{3284D50C-3740-46B0-8C01-795014150823}">
      <dgm:prSet/>
      <dgm:spPr/>
      <dgm:t>
        <a:bodyPr/>
        <a:lstStyle/>
        <a:p>
          <a:endParaRPr lang="en-US"/>
        </a:p>
      </dgm:t>
    </dgm:pt>
    <dgm:pt modelId="{8201C687-16EE-4075-822D-C5D1D4202E2C}" type="sibTrans" cxnId="{3284D50C-3740-46B0-8C01-795014150823}">
      <dgm:prSet/>
      <dgm:spPr/>
      <dgm:t>
        <a:bodyPr/>
        <a:lstStyle/>
        <a:p>
          <a:endParaRPr lang="en-US"/>
        </a:p>
      </dgm:t>
    </dgm:pt>
    <dgm:pt modelId="{B89CFE7A-A19B-49EF-983A-4A118488B301}">
      <dgm:prSet custT="1"/>
      <dgm:spPr/>
      <dgm:t>
        <a:bodyPr/>
        <a:lstStyle/>
        <a:p>
          <a:pPr>
            <a:buFont typeface="+mj-lt"/>
            <a:buAutoNum type="arabicPeriod"/>
          </a:pPr>
          <a:r>
            <a:rPr lang="en-US" sz="1400"/>
            <a:t>People from anywhere in the world are attracted to come and live in Scotland. </a:t>
          </a:r>
        </a:p>
      </dgm:t>
    </dgm:pt>
    <dgm:pt modelId="{F0C03AAC-7BAB-447B-9AD6-83F58719CE93}" type="parTrans" cxnId="{60283CE3-E8FE-4B28-8815-9857A35E2068}">
      <dgm:prSet/>
      <dgm:spPr/>
      <dgm:t>
        <a:bodyPr/>
        <a:lstStyle/>
        <a:p>
          <a:endParaRPr lang="en-US"/>
        </a:p>
      </dgm:t>
    </dgm:pt>
    <dgm:pt modelId="{6C2A69DE-E9F4-442C-BA9E-54B2EC51D6B0}" type="sibTrans" cxnId="{60283CE3-E8FE-4B28-8815-9857A35E2068}">
      <dgm:prSet/>
      <dgm:spPr/>
      <dgm:t>
        <a:bodyPr/>
        <a:lstStyle/>
        <a:p>
          <a:endParaRPr lang="en-US"/>
        </a:p>
      </dgm:t>
    </dgm:pt>
    <dgm:pt modelId="{493D1DE4-E197-4EE3-9A89-2FCCCE6B7D89}">
      <dgm:prSet custT="1"/>
      <dgm:spPr/>
      <dgm:t>
        <a:bodyPr/>
        <a:lstStyle/>
        <a:p>
          <a:pPr>
            <a:buFont typeface="+mj-lt"/>
            <a:buAutoNum type="arabicPeriod"/>
          </a:pPr>
          <a:r>
            <a:rPr lang="en-US" sz="1400"/>
            <a:t>Employers can use the immigration system effectively and efficiently to help meet their skills needs. </a:t>
          </a:r>
        </a:p>
      </dgm:t>
    </dgm:pt>
    <dgm:pt modelId="{D44E2AA5-EAD8-4A80-AA77-A26DF115881B}" type="parTrans" cxnId="{955182FB-CDB7-4A35-92A1-E3EC9900A348}">
      <dgm:prSet/>
      <dgm:spPr/>
      <dgm:t>
        <a:bodyPr/>
        <a:lstStyle/>
        <a:p>
          <a:endParaRPr lang="en-US"/>
        </a:p>
      </dgm:t>
    </dgm:pt>
    <dgm:pt modelId="{2060B27B-5193-4161-9D86-3A4186F04E24}" type="sibTrans" cxnId="{955182FB-CDB7-4A35-92A1-E3EC9900A348}">
      <dgm:prSet/>
      <dgm:spPr/>
      <dgm:t>
        <a:bodyPr/>
        <a:lstStyle/>
        <a:p>
          <a:endParaRPr lang="en-US"/>
        </a:p>
      </dgm:t>
    </dgm:pt>
    <dgm:pt modelId="{2B1662A1-5924-4DF3-B0EA-BEE8ED189E98}">
      <dgm:prSet custT="1"/>
      <dgm:spPr/>
      <dgm:t>
        <a:bodyPr/>
        <a:lstStyle/>
        <a:p>
          <a:pPr>
            <a:buFont typeface="+mj-lt"/>
            <a:buAutoNum type="arabicPeriod"/>
          </a:pPr>
          <a:r>
            <a:rPr lang="en-US" sz="1400"/>
            <a:t>People can easily move to Scotland and settle into their communities. </a:t>
          </a:r>
        </a:p>
      </dgm:t>
    </dgm:pt>
    <dgm:pt modelId="{16B04990-B351-4E10-A48D-E7E0C6A31921}" type="parTrans" cxnId="{09EE584C-00E8-470C-945A-B8D63E00E813}">
      <dgm:prSet/>
      <dgm:spPr/>
      <dgm:t>
        <a:bodyPr/>
        <a:lstStyle/>
        <a:p>
          <a:endParaRPr lang="en-US"/>
        </a:p>
      </dgm:t>
    </dgm:pt>
    <dgm:pt modelId="{CAA27EFC-25E1-413C-B3FE-C0FA7A031029}" type="sibTrans" cxnId="{09EE584C-00E8-470C-945A-B8D63E00E813}">
      <dgm:prSet/>
      <dgm:spPr/>
      <dgm:t>
        <a:bodyPr/>
        <a:lstStyle/>
        <a:p>
          <a:endParaRPr lang="en-US"/>
        </a:p>
      </dgm:t>
    </dgm:pt>
    <dgm:pt modelId="{A4F107EF-0516-49CC-8CBA-1487AACDBA95}">
      <dgm:prSet custT="1"/>
      <dgm:spPr/>
      <dgm:t>
        <a:bodyPr/>
        <a:lstStyle/>
        <a:p>
          <a:pPr>
            <a:buFont typeface="+mj-lt"/>
            <a:buAutoNum type="arabicPeriod"/>
          </a:pPr>
          <a:r>
            <a:rPr lang="en-US" sz="1400"/>
            <a:t>Users can access the service through a single digital platform. </a:t>
          </a:r>
        </a:p>
      </dgm:t>
    </dgm:pt>
    <dgm:pt modelId="{2CEB4ADA-2678-4BA5-8AAE-E475D6B61002}" type="parTrans" cxnId="{46D09714-34C3-403D-B4C8-02E03C551A0A}">
      <dgm:prSet/>
      <dgm:spPr/>
      <dgm:t>
        <a:bodyPr/>
        <a:lstStyle/>
        <a:p>
          <a:endParaRPr lang="en-US"/>
        </a:p>
      </dgm:t>
    </dgm:pt>
    <dgm:pt modelId="{6EA05C98-6F53-4C60-B429-C1853E458DA5}" type="sibTrans" cxnId="{46D09714-34C3-403D-B4C8-02E03C551A0A}">
      <dgm:prSet/>
      <dgm:spPr/>
      <dgm:t>
        <a:bodyPr/>
        <a:lstStyle/>
        <a:p>
          <a:endParaRPr lang="en-US"/>
        </a:p>
      </dgm:t>
    </dgm:pt>
    <dgm:pt modelId="{BDF53055-7386-4CCF-B969-59060DC0C582}">
      <dgm:prSet/>
      <dgm:spPr/>
      <dgm:t>
        <a:bodyPr/>
        <a:lstStyle/>
        <a:p>
          <a:r>
            <a:rPr lang="en-GB"/>
            <a:t>MPS Research supports outcomes 1, 3 and 4 with greater understanding of:</a:t>
          </a:r>
          <a:endParaRPr lang="en-US"/>
        </a:p>
      </dgm:t>
    </dgm:pt>
    <dgm:pt modelId="{5B562F9C-64DC-4240-AD01-2962D4BFBCD8}" type="parTrans" cxnId="{AA0DED8F-A617-42A6-A046-6935711DB883}">
      <dgm:prSet/>
      <dgm:spPr/>
      <dgm:t>
        <a:bodyPr/>
        <a:lstStyle/>
        <a:p>
          <a:endParaRPr lang="en-US"/>
        </a:p>
      </dgm:t>
    </dgm:pt>
    <dgm:pt modelId="{5BD9A05E-070B-4CB6-A0AF-2836B01FE28D}" type="sibTrans" cxnId="{AA0DED8F-A617-42A6-A046-6935711DB883}">
      <dgm:prSet/>
      <dgm:spPr/>
      <dgm:t>
        <a:bodyPr/>
        <a:lstStyle/>
        <a:p>
          <a:endParaRPr lang="en-US"/>
        </a:p>
      </dgm:t>
    </dgm:pt>
    <dgm:pt modelId="{382C43E8-3DAA-4C79-9959-1026CCA26E08}">
      <dgm:prSet custT="1"/>
      <dgm:spPr/>
      <dgm:t>
        <a:bodyPr/>
        <a:lstStyle/>
        <a:p>
          <a:pPr>
            <a:buFont typeface="+mj-lt"/>
            <a:buAutoNum type="arabicPeriod"/>
          </a:pPr>
          <a:r>
            <a:rPr lang="en-US" sz="1400"/>
            <a:t>The information people need when considering migrant destinations and what might attract them to Scotland</a:t>
          </a:r>
        </a:p>
      </dgm:t>
    </dgm:pt>
    <dgm:pt modelId="{47BE23A9-2CD8-4FA3-A81D-CD367C37ABCE}" type="parTrans" cxnId="{75760F9F-3BE4-43DD-A92B-577BDC91C65F}">
      <dgm:prSet/>
      <dgm:spPr/>
      <dgm:t>
        <a:bodyPr/>
        <a:lstStyle/>
        <a:p>
          <a:endParaRPr lang="en-US"/>
        </a:p>
      </dgm:t>
    </dgm:pt>
    <dgm:pt modelId="{2A28B1CD-5A53-4F4B-AA76-996DBA049CBF}" type="sibTrans" cxnId="{75760F9F-3BE4-43DD-A92B-577BDC91C65F}">
      <dgm:prSet/>
      <dgm:spPr/>
      <dgm:t>
        <a:bodyPr/>
        <a:lstStyle/>
        <a:p>
          <a:endParaRPr lang="en-US"/>
        </a:p>
      </dgm:t>
    </dgm:pt>
    <dgm:pt modelId="{0AFD587B-6B0C-4C49-9778-A97B5130CFCE}">
      <dgm:prSet custT="1"/>
      <dgm:spPr/>
      <dgm:t>
        <a:bodyPr/>
        <a:lstStyle/>
        <a:p>
          <a:pPr>
            <a:buFont typeface="+mj-lt"/>
            <a:buAutoNum type="arabicPeriod" startAt="3"/>
          </a:pPr>
          <a:r>
            <a:rPr lang="en-US" sz="1400"/>
            <a:t>The topics and issues people need help with on reception and settling in after a move to Scotland</a:t>
          </a:r>
        </a:p>
      </dgm:t>
    </dgm:pt>
    <dgm:pt modelId="{A0911784-7A2A-4695-969A-9099C469CBFC}" type="parTrans" cxnId="{5D308524-D39E-4F4C-BC47-9F1F5ED7BABD}">
      <dgm:prSet/>
      <dgm:spPr/>
      <dgm:t>
        <a:bodyPr/>
        <a:lstStyle/>
        <a:p>
          <a:endParaRPr lang="en-US"/>
        </a:p>
      </dgm:t>
    </dgm:pt>
    <dgm:pt modelId="{F0B6353B-3EBA-40F9-A654-8EB16F440D59}" type="sibTrans" cxnId="{5D308524-D39E-4F4C-BC47-9F1F5ED7BABD}">
      <dgm:prSet/>
      <dgm:spPr/>
      <dgm:t>
        <a:bodyPr/>
        <a:lstStyle/>
        <a:p>
          <a:endParaRPr lang="en-US"/>
        </a:p>
      </dgm:t>
    </dgm:pt>
    <dgm:pt modelId="{7E78A073-B07F-4B50-BCB8-D7F78A398316}">
      <dgm:prSet custT="1"/>
      <dgm:spPr/>
      <dgm:t>
        <a:bodyPr/>
        <a:lstStyle/>
        <a:p>
          <a:pPr>
            <a:buFont typeface="+mj-lt"/>
            <a:buAutoNum type="arabicPeriod" startAt="4"/>
          </a:pPr>
          <a:r>
            <a:rPr lang="en-US" sz="1400"/>
            <a:t>How best to present the required information for users, including</a:t>
          </a:r>
          <a:r>
            <a:rPr lang="en-GB" sz="1400"/>
            <a:t> strengths and weaknesses of existing websites providing a similar service</a:t>
          </a:r>
          <a:endParaRPr lang="en-US" sz="1400"/>
        </a:p>
      </dgm:t>
    </dgm:pt>
    <dgm:pt modelId="{D25CEA6D-774D-4ABC-85BF-7D33BA7AF4D4}" type="parTrans" cxnId="{2A55F7E3-5EDE-47FA-AA6E-AA02DA658426}">
      <dgm:prSet/>
      <dgm:spPr/>
      <dgm:t>
        <a:bodyPr/>
        <a:lstStyle/>
        <a:p>
          <a:endParaRPr lang="en-US"/>
        </a:p>
      </dgm:t>
    </dgm:pt>
    <dgm:pt modelId="{E38980CA-091E-4C0F-8A3D-67DAB676EC68}" type="sibTrans" cxnId="{2A55F7E3-5EDE-47FA-AA6E-AA02DA658426}">
      <dgm:prSet/>
      <dgm:spPr/>
      <dgm:t>
        <a:bodyPr/>
        <a:lstStyle/>
        <a:p>
          <a:endParaRPr lang="en-US"/>
        </a:p>
      </dgm:t>
    </dgm:pt>
    <dgm:pt modelId="{EF40E484-ACC8-43DF-86A2-D4C523A725B2}" type="pres">
      <dgm:prSet presAssocID="{30082901-E304-422E-A038-122A7D631370}" presName="Name0" presStyleCnt="0">
        <dgm:presLayoutVars>
          <dgm:dir/>
          <dgm:animLvl val="lvl"/>
          <dgm:resizeHandles val="exact"/>
        </dgm:presLayoutVars>
      </dgm:prSet>
      <dgm:spPr/>
    </dgm:pt>
    <dgm:pt modelId="{4C406960-FF7E-46A4-A2AA-201EBF5FD974}" type="pres">
      <dgm:prSet presAssocID="{9AA6917D-592F-4250-BDED-4E9F6FE928BB}" presName="linNode" presStyleCnt="0"/>
      <dgm:spPr/>
    </dgm:pt>
    <dgm:pt modelId="{6E84630F-5A5B-4C75-BA79-D0563D2445F2}" type="pres">
      <dgm:prSet presAssocID="{9AA6917D-592F-4250-BDED-4E9F6FE928BB}" presName="parentText" presStyleLbl="node1" presStyleIdx="0" presStyleCnt="2">
        <dgm:presLayoutVars>
          <dgm:chMax val="1"/>
          <dgm:bulletEnabled val="1"/>
        </dgm:presLayoutVars>
      </dgm:prSet>
      <dgm:spPr/>
    </dgm:pt>
    <dgm:pt modelId="{83F0A276-9901-4D2E-ADC4-4D0A4DBD7DF3}" type="pres">
      <dgm:prSet presAssocID="{9AA6917D-592F-4250-BDED-4E9F6FE928BB}" presName="descendantText" presStyleLbl="alignAccFollowNode1" presStyleIdx="0" presStyleCnt="2">
        <dgm:presLayoutVars>
          <dgm:bulletEnabled val="1"/>
        </dgm:presLayoutVars>
      </dgm:prSet>
      <dgm:spPr/>
    </dgm:pt>
    <dgm:pt modelId="{5B275137-455E-4DA9-AB3B-D67C8E985AF2}" type="pres">
      <dgm:prSet presAssocID="{8201C687-16EE-4075-822D-C5D1D4202E2C}" presName="sp" presStyleCnt="0"/>
      <dgm:spPr/>
    </dgm:pt>
    <dgm:pt modelId="{7907127A-F736-4DCA-A8BA-62E8C50C4F2A}" type="pres">
      <dgm:prSet presAssocID="{BDF53055-7386-4CCF-B969-59060DC0C582}" presName="linNode" presStyleCnt="0"/>
      <dgm:spPr/>
    </dgm:pt>
    <dgm:pt modelId="{4A324D2F-B28B-4FAB-B0E5-EA53D9EC43EB}" type="pres">
      <dgm:prSet presAssocID="{BDF53055-7386-4CCF-B969-59060DC0C582}" presName="parentText" presStyleLbl="node1" presStyleIdx="1" presStyleCnt="2">
        <dgm:presLayoutVars>
          <dgm:chMax val="1"/>
          <dgm:bulletEnabled val="1"/>
        </dgm:presLayoutVars>
      </dgm:prSet>
      <dgm:spPr/>
    </dgm:pt>
    <dgm:pt modelId="{94908B41-D14C-439F-A983-E0A66C0C2941}" type="pres">
      <dgm:prSet presAssocID="{BDF53055-7386-4CCF-B969-59060DC0C582}" presName="descendantText" presStyleLbl="alignAccFollowNode1" presStyleIdx="1" presStyleCnt="2">
        <dgm:presLayoutVars>
          <dgm:bulletEnabled val="1"/>
        </dgm:presLayoutVars>
      </dgm:prSet>
      <dgm:spPr/>
    </dgm:pt>
  </dgm:ptLst>
  <dgm:cxnLst>
    <dgm:cxn modelId="{53D56F08-66E9-416E-BFDD-EE1CC18DEF10}" type="presOf" srcId="{7E78A073-B07F-4B50-BCB8-D7F78A398316}" destId="{94908B41-D14C-439F-A983-E0A66C0C2941}" srcOrd="0" destOrd="2" presId="urn:microsoft.com/office/officeart/2005/8/layout/vList5"/>
    <dgm:cxn modelId="{3284D50C-3740-46B0-8C01-795014150823}" srcId="{30082901-E304-422E-A038-122A7D631370}" destId="{9AA6917D-592F-4250-BDED-4E9F6FE928BB}" srcOrd="0" destOrd="0" parTransId="{4A642967-F70B-4B79-80BE-59F3915896BA}" sibTransId="{8201C687-16EE-4075-822D-C5D1D4202E2C}"/>
    <dgm:cxn modelId="{46D09714-34C3-403D-B4C8-02E03C551A0A}" srcId="{9AA6917D-592F-4250-BDED-4E9F6FE928BB}" destId="{A4F107EF-0516-49CC-8CBA-1487AACDBA95}" srcOrd="3" destOrd="0" parTransId="{2CEB4ADA-2678-4BA5-8AAE-E475D6B61002}" sibTransId="{6EA05C98-6F53-4C60-B429-C1853E458DA5}"/>
    <dgm:cxn modelId="{7B9B8019-5683-41C8-8529-7450DAA99450}" type="presOf" srcId="{B89CFE7A-A19B-49EF-983A-4A118488B301}" destId="{83F0A276-9901-4D2E-ADC4-4D0A4DBD7DF3}" srcOrd="0" destOrd="0" presId="urn:microsoft.com/office/officeart/2005/8/layout/vList5"/>
    <dgm:cxn modelId="{5D308524-D39E-4F4C-BC47-9F1F5ED7BABD}" srcId="{BDF53055-7386-4CCF-B969-59060DC0C582}" destId="{0AFD587B-6B0C-4C49-9778-A97B5130CFCE}" srcOrd="1" destOrd="0" parTransId="{A0911784-7A2A-4695-969A-9099C469CBFC}" sibTransId="{F0B6353B-3EBA-40F9-A654-8EB16F440D59}"/>
    <dgm:cxn modelId="{7D267336-2041-4A2E-B7AC-663BE77380AD}" type="presOf" srcId="{30082901-E304-422E-A038-122A7D631370}" destId="{EF40E484-ACC8-43DF-86A2-D4C523A725B2}" srcOrd="0" destOrd="0" presId="urn:microsoft.com/office/officeart/2005/8/layout/vList5"/>
    <dgm:cxn modelId="{2E73FC39-FC70-45F4-86C3-EC76D450B896}" type="presOf" srcId="{2B1662A1-5924-4DF3-B0EA-BEE8ED189E98}" destId="{83F0A276-9901-4D2E-ADC4-4D0A4DBD7DF3}" srcOrd="0" destOrd="2" presId="urn:microsoft.com/office/officeart/2005/8/layout/vList5"/>
    <dgm:cxn modelId="{973A755E-83E4-4CFF-A844-436F56F540AF}" type="presOf" srcId="{382C43E8-3DAA-4C79-9959-1026CCA26E08}" destId="{94908B41-D14C-439F-A983-E0A66C0C2941}" srcOrd="0" destOrd="0" presId="urn:microsoft.com/office/officeart/2005/8/layout/vList5"/>
    <dgm:cxn modelId="{4A5CD568-1D0C-48B6-B9CF-A749FD314B59}" type="presOf" srcId="{493D1DE4-E197-4EE3-9A89-2FCCCE6B7D89}" destId="{83F0A276-9901-4D2E-ADC4-4D0A4DBD7DF3}" srcOrd="0" destOrd="1" presId="urn:microsoft.com/office/officeart/2005/8/layout/vList5"/>
    <dgm:cxn modelId="{09EE584C-00E8-470C-945A-B8D63E00E813}" srcId="{9AA6917D-592F-4250-BDED-4E9F6FE928BB}" destId="{2B1662A1-5924-4DF3-B0EA-BEE8ED189E98}" srcOrd="2" destOrd="0" parTransId="{16B04990-B351-4E10-A48D-E7E0C6A31921}" sibTransId="{CAA27EFC-25E1-413C-B3FE-C0FA7A031029}"/>
    <dgm:cxn modelId="{AA0DED8F-A617-42A6-A046-6935711DB883}" srcId="{30082901-E304-422E-A038-122A7D631370}" destId="{BDF53055-7386-4CCF-B969-59060DC0C582}" srcOrd="1" destOrd="0" parTransId="{5B562F9C-64DC-4240-AD01-2962D4BFBCD8}" sibTransId="{5BD9A05E-070B-4CB6-A0AF-2836B01FE28D}"/>
    <dgm:cxn modelId="{75760F9F-3BE4-43DD-A92B-577BDC91C65F}" srcId="{BDF53055-7386-4CCF-B969-59060DC0C582}" destId="{382C43E8-3DAA-4C79-9959-1026CCA26E08}" srcOrd="0" destOrd="0" parTransId="{47BE23A9-2CD8-4FA3-A81D-CD367C37ABCE}" sibTransId="{2A28B1CD-5A53-4F4B-AA76-996DBA049CBF}"/>
    <dgm:cxn modelId="{4F5158A2-8868-43E3-9F93-1086E62DA62F}" type="presOf" srcId="{A4F107EF-0516-49CC-8CBA-1487AACDBA95}" destId="{83F0A276-9901-4D2E-ADC4-4D0A4DBD7DF3}" srcOrd="0" destOrd="3" presId="urn:microsoft.com/office/officeart/2005/8/layout/vList5"/>
    <dgm:cxn modelId="{22B39DA4-A2C7-42FC-B0C6-96B63325F4DB}" type="presOf" srcId="{BDF53055-7386-4CCF-B969-59060DC0C582}" destId="{4A324D2F-B28B-4FAB-B0E5-EA53D9EC43EB}" srcOrd="0" destOrd="0" presId="urn:microsoft.com/office/officeart/2005/8/layout/vList5"/>
    <dgm:cxn modelId="{73FE45C9-E92A-453D-8C27-793E155B039A}" type="presOf" srcId="{0AFD587B-6B0C-4C49-9778-A97B5130CFCE}" destId="{94908B41-D14C-439F-A983-E0A66C0C2941}" srcOrd="0" destOrd="1" presId="urn:microsoft.com/office/officeart/2005/8/layout/vList5"/>
    <dgm:cxn modelId="{892690DF-9F74-4278-AFB5-A89AB090CBF1}" type="presOf" srcId="{9AA6917D-592F-4250-BDED-4E9F6FE928BB}" destId="{6E84630F-5A5B-4C75-BA79-D0563D2445F2}" srcOrd="0" destOrd="0" presId="urn:microsoft.com/office/officeart/2005/8/layout/vList5"/>
    <dgm:cxn modelId="{60283CE3-E8FE-4B28-8815-9857A35E2068}" srcId="{9AA6917D-592F-4250-BDED-4E9F6FE928BB}" destId="{B89CFE7A-A19B-49EF-983A-4A118488B301}" srcOrd="0" destOrd="0" parTransId="{F0C03AAC-7BAB-447B-9AD6-83F58719CE93}" sibTransId="{6C2A69DE-E9F4-442C-BA9E-54B2EC51D6B0}"/>
    <dgm:cxn modelId="{2A55F7E3-5EDE-47FA-AA6E-AA02DA658426}" srcId="{BDF53055-7386-4CCF-B969-59060DC0C582}" destId="{7E78A073-B07F-4B50-BCB8-D7F78A398316}" srcOrd="2" destOrd="0" parTransId="{D25CEA6D-774D-4ABC-85BF-7D33BA7AF4D4}" sibTransId="{E38980CA-091E-4C0F-8A3D-67DAB676EC68}"/>
    <dgm:cxn modelId="{955182FB-CDB7-4A35-92A1-E3EC9900A348}" srcId="{9AA6917D-592F-4250-BDED-4E9F6FE928BB}" destId="{493D1DE4-E197-4EE3-9A89-2FCCCE6B7D89}" srcOrd="1" destOrd="0" parTransId="{D44E2AA5-EAD8-4A80-AA77-A26DF115881B}" sibTransId="{2060B27B-5193-4161-9D86-3A4186F04E24}"/>
    <dgm:cxn modelId="{42F3D1F1-6D5B-4077-88F8-228334255992}" type="presParOf" srcId="{EF40E484-ACC8-43DF-86A2-D4C523A725B2}" destId="{4C406960-FF7E-46A4-A2AA-201EBF5FD974}" srcOrd="0" destOrd="0" presId="urn:microsoft.com/office/officeart/2005/8/layout/vList5"/>
    <dgm:cxn modelId="{F0F161FC-E54F-4315-8DE1-00B6CC1C7202}" type="presParOf" srcId="{4C406960-FF7E-46A4-A2AA-201EBF5FD974}" destId="{6E84630F-5A5B-4C75-BA79-D0563D2445F2}" srcOrd="0" destOrd="0" presId="urn:microsoft.com/office/officeart/2005/8/layout/vList5"/>
    <dgm:cxn modelId="{93BB5446-FF43-4D8F-A273-B88DFB75B31B}" type="presParOf" srcId="{4C406960-FF7E-46A4-A2AA-201EBF5FD974}" destId="{83F0A276-9901-4D2E-ADC4-4D0A4DBD7DF3}" srcOrd="1" destOrd="0" presId="urn:microsoft.com/office/officeart/2005/8/layout/vList5"/>
    <dgm:cxn modelId="{2D42A9BF-4613-4793-BF72-2CFABF775EED}" type="presParOf" srcId="{EF40E484-ACC8-43DF-86A2-D4C523A725B2}" destId="{5B275137-455E-4DA9-AB3B-D67C8E985AF2}" srcOrd="1" destOrd="0" presId="urn:microsoft.com/office/officeart/2005/8/layout/vList5"/>
    <dgm:cxn modelId="{6B34D5ED-75CB-411B-80E5-4EF3C6805068}" type="presParOf" srcId="{EF40E484-ACC8-43DF-86A2-D4C523A725B2}" destId="{7907127A-F736-4DCA-A8BA-62E8C50C4F2A}" srcOrd="2" destOrd="0" presId="urn:microsoft.com/office/officeart/2005/8/layout/vList5"/>
    <dgm:cxn modelId="{FB15D6FA-1967-46E1-9603-095664795414}" type="presParOf" srcId="{7907127A-F736-4DCA-A8BA-62E8C50C4F2A}" destId="{4A324D2F-B28B-4FAB-B0E5-EA53D9EC43EB}" srcOrd="0" destOrd="0" presId="urn:microsoft.com/office/officeart/2005/8/layout/vList5"/>
    <dgm:cxn modelId="{08523451-E556-45AD-949C-012B828198E7}" type="presParOf" srcId="{7907127A-F736-4DCA-A8BA-62E8C50C4F2A}" destId="{94908B41-D14C-439F-A983-E0A66C0C29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3FB87-8141-4215-AFD0-B341665E7BB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0D9D84-77C1-45FC-A11E-4AE986DE6C84}">
      <dgm:prSet/>
      <dgm:spPr/>
      <dgm:t>
        <a:bodyPr/>
        <a:lstStyle/>
        <a:p>
          <a:pPr>
            <a:lnSpc>
              <a:spcPct val="100000"/>
            </a:lnSpc>
            <a:defRPr b="1"/>
          </a:pPr>
          <a:r>
            <a:rPr lang="en-GB"/>
            <a:t> Peer Research</a:t>
          </a:r>
          <a:endParaRPr lang="en-US"/>
        </a:p>
      </dgm:t>
    </dgm:pt>
    <dgm:pt modelId="{EBC95E09-57FF-4A53-ACDB-46A5F48F0B50}" type="parTrans" cxnId="{6B4B8E0E-72C8-4299-B3B2-EC441727BC3C}">
      <dgm:prSet/>
      <dgm:spPr/>
      <dgm:t>
        <a:bodyPr/>
        <a:lstStyle/>
        <a:p>
          <a:endParaRPr lang="en-US"/>
        </a:p>
      </dgm:t>
    </dgm:pt>
    <dgm:pt modelId="{B1FE53D7-28FB-41AE-9418-0F816D8DEA08}" type="sibTrans" cxnId="{6B4B8E0E-72C8-4299-B3B2-EC441727BC3C}">
      <dgm:prSet/>
      <dgm:spPr/>
      <dgm:t>
        <a:bodyPr/>
        <a:lstStyle/>
        <a:p>
          <a:endParaRPr lang="en-US"/>
        </a:p>
      </dgm:t>
    </dgm:pt>
    <dgm:pt modelId="{A5BBEFC8-65F0-4D64-8A9E-7C0B4E44C1F1}">
      <dgm:prSet/>
      <dgm:spPr/>
      <dgm:t>
        <a:bodyPr/>
        <a:lstStyle/>
        <a:p>
          <a:pPr>
            <a:lnSpc>
              <a:spcPct val="100000"/>
            </a:lnSpc>
          </a:pPr>
          <a:r>
            <a:rPr lang="en-GB"/>
            <a:t>28 Interviews were conducted with recently arrived migrants in Scotland using peer researchers mainly drawn from MPS Migrant </a:t>
          </a:r>
          <a:r>
            <a:rPr lang="en-GB" err="1"/>
            <a:t>LEx</a:t>
          </a:r>
          <a:r>
            <a:rPr lang="en-GB"/>
            <a:t> Panel.</a:t>
          </a:r>
        </a:p>
        <a:p>
          <a:pPr>
            <a:lnSpc>
              <a:spcPct val="100000"/>
            </a:lnSpc>
          </a:pPr>
          <a:r>
            <a:rPr lang="en-GB"/>
            <a:t>The survey questionnaire combined open and closed questions exploring migrant users’ needs and preferences for receiving information and support.</a:t>
          </a:r>
          <a:endParaRPr lang="en-US"/>
        </a:p>
      </dgm:t>
    </dgm:pt>
    <dgm:pt modelId="{CDD01AE9-BCFC-4E0A-82A5-CF112C00AB1B}" type="parTrans" cxnId="{3D7F9D26-0166-42F2-A7B4-9C7275D6EA74}">
      <dgm:prSet/>
      <dgm:spPr/>
      <dgm:t>
        <a:bodyPr/>
        <a:lstStyle/>
        <a:p>
          <a:endParaRPr lang="en-US"/>
        </a:p>
      </dgm:t>
    </dgm:pt>
    <dgm:pt modelId="{DC581D22-8150-4924-8CB4-0E26BF9F288D}" type="sibTrans" cxnId="{3D7F9D26-0166-42F2-A7B4-9C7275D6EA74}">
      <dgm:prSet/>
      <dgm:spPr/>
      <dgm:t>
        <a:bodyPr/>
        <a:lstStyle/>
        <a:p>
          <a:endParaRPr lang="en-US"/>
        </a:p>
      </dgm:t>
    </dgm:pt>
    <dgm:pt modelId="{B0BE6AE3-3CFA-4810-A4F2-3FA7D10B61FC}">
      <dgm:prSet/>
      <dgm:spPr/>
      <dgm:t>
        <a:bodyPr/>
        <a:lstStyle/>
        <a:p>
          <a:pPr>
            <a:lnSpc>
              <a:spcPct val="100000"/>
            </a:lnSpc>
          </a:pPr>
          <a:r>
            <a:rPr lang="en-GB"/>
            <a:t>Interviewees ranked and prioritised themes and topics </a:t>
          </a:r>
          <a:endParaRPr lang="en-US"/>
        </a:p>
      </dgm:t>
    </dgm:pt>
    <dgm:pt modelId="{16001FD1-DAC5-45B2-A520-4EA793C0A6FE}" type="parTrans" cxnId="{54AFAD30-1C79-4958-9F05-8D59093B84DD}">
      <dgm:prSet/>
      <dgm:spPr/>
      <dgm:t>
        <a:bodyPr/>
        <a:lstStyle/>
        <a:p>
          <a:endParaRPr lang="en-US"/>
        </a:p>
      </dgm:t>
    </dgm:pt>
    <dgm:pt modelId="{013DB6E8-E33C-457B-B895-CE52D4D72FDA}" type="sibTrans" cxnId="{54AFAD30-1C79-4958-9F05-8D59093B84DD}">
      <dgm:prSet/>
      <dgm:spPr/>
      <dgm:t>
        <a:bodyPr/>
        <a:lstStyle/>
        <a:p>
          <a:endParaRPr lang="en-US"/>
        </a:p>
      </dgm:t>
    </dgm:pt>
    <dgm:pt modelId="{BA7B522C-A54F-47EE-B607-A7B1C3668BA0}">
      <dgm:prSet/>
      <dgm:spPr/>
      <dgm:t>
        <a:bodyPr/>
        <a:lstStyle/>
        <a:p>
          <a:pPr>
            <a:lnSpc>
              <a:spcPct val="100000"/>
            </a:lnSpc>
          </a:pPr>
          <a:r>
            <a:rPr lang="en-GB"/>
            <a:t>Interviewees shared experiences, challenges and decision-making processes from their own migration journeys.</a:t>
          </a:r>
          <a:endParaRPr lang="en-US"/>
        </a:p>
      </dgm:t>
    </dgm:pt>
    <dgm:pt modelId="{4E3B5442-BD2D-488C-8FC1-4C4CF57D19FD}" type="parTrans" cxnId="{AE83A6DB-FECD-418F-B0E9-CE5CB4D7C3AA}">
      <dgm:prSet/>
      <dgm:spPr/>
      <dgm:t>
        <a:bodyPr/>
        <a:lstStyle/>
        <a:p>
          <a:endParaRPr lang="en-US"/>
        </a:p>
      </dgm:t>
    </dgm:pt>
    <dgm:pt modelId="{B375F7A3-AB9F-4737-B236-49E10059ED14}" type="sibTrans" cxnId="{AE83A6DB-FECD-418F-B0E9-CE5CB4D7C3AA}">
      <dgm:prSet/>
      <dgm:spPr/>
      <dgm:t>
        <a:bodyPr/>
        <a:lstStyle/>
        <a:p>
          <a:endParaRPr lang="en-US"/>
        </a:p>
      </dgm:t>
    </dgm:pt>
    <dgm:pt modelId="{4552AA7E-E1A1-4C83-A98C-0F4BA98A0DF7}">
      <dgm:prSet/>
      <dgm:spPr/>
      <dgm:t>
        <a:bodyPr/>
        <a:lstStyle/>
        <a:p>
          <a:pPr>
            <a:lnSpc>
              <a:spcPct val="100000"/>
            </a:lnSpc>
            <a:defRPr b="1"/>
          </a:pPr>
          <a:r>
            <a:rPr lang="en-GB"/>
            <a:t>Focus Group with 4 migrant peer researchers</a:t>
          </a:r>
          <a:endParaRPr lang="en-US"/>
        </a:p>
      </dgm:t>
    </dgm:pt>
    <dgm:pt modelId="{BD0313C1-6B8B-46CA-8733-4286CC321ABA}" type="parTrans" cxnId="{5E377155-FAFD-482F-9DF5-91AC52C4C1DE}">
      <dgm:prSet/>
      <dgm:spPr/>
      <dgm:t>
        <a:bodyPr/>
        <a:lstStyle/>
        <a:p>
          <a:endParaRPr lang="en-US"/>
        </a:p>
      </dgm:t>
    </dgm:pt>
    <dgm:pt modelId="{94E960D7-9785-4C2C-8C6D-00D1599D9A3B}" type="sibTrans" cxnId="{5E377155-FAFD-482F-9DF5-91AC52C4C1DE}">
      <dgm:prSet/>
      <dgm:spPr/>
      <dgm:t>
        <a:bodyPr/>
        <a:lstStyle/>
        <a:p>
          <a:endParaRPr lang="en-US"/>
        </a:p>
      </dgm:t>
    </dgm:pt>
    <dgm:pt modelId="{6F976E9B-DC95-4FA1-B017-42CC189959EE}">
      <dgm:prSet/>
      <dgm:spPr/>
      <dgm:t>
        <a:bodyPr/>
        <a:lstStyle/>
        <a:p>
          <a:pPr>
            <a:lnSpc>
              <a:spcPct val="100000"/>
            </a:lnSpc>
          </a:pPr>
          <a:r>
            <a:rPr lang="en-GB"/>
            <a:t>Focus group discussed preliminary analysis of findings from interviews.</a:t>
          </a:r>
          <a:endParaRPr lang="en-US"/>
        </a:p>
      </dgm:t>
    </dgm:pt>
    <dgm:pt modelId="{625E6FC9-6A60-4969-9FDD-E70CB6ED5EAB}" type="parTrans" cxnId="{E77B792B-0498-4FE5-A2A1-7036BD3B3496}">
      <dgm:prSet/>
      <dgm:spPr/>
      <dgm:t>
        <a:bodyPr/>
        <a:lstStyle/>
        <a:p>
          <a:endParaRPr lang="en-US"/>
        </a:p>
      </dgm:t>
    </dgm:pt>
    <dgm:pt modelId="{48B9A455-6CD1-47CF-882C-1EB1F2B0F75B}" type="sibTrans" cxnId="{E77B792B-0498-4FE5-A2A1-7036BD3B3496}">
      <dgm:prSet/>
      <dgm:spPr/>
      <dgm:t>
        <a:bodyPr/>
        <a:lstStyle/>
        <a:p>
          <a:endParaRPr lang="en-US"/>
        </a:p>
      </dgm:t>
    </dgm:pt>
    <dgm:pt modelId="{9E091BEA-64F4-4C10-9A54-02A97BA48CB5}">
      <dgm:prSet/>
      <dgm:spPr/>
      <dgm:t>
        <a:bodyPr/>
        <a:lstStyle/>
        <a:p>
          <a:pPr>
            <a:lnSpc>
              <a:spcPct val="100000"/>
            </a:lnSpc>
          </a:pPr>
          <a:r>
            <a:rPr lang="en-GB"/>
            <a:t>Participants explored existing websites/online resources and discussed their strengths and weaknesses.</a:t>
          </a:r>
          <a:endParaRPr lang="en-US"/>
        </a:p>
      </dgm:t>
    </dgm:pt>
    <dgm:pt modelId="{1F7686B8-D835-49B0-A4CC-37684F5304E9}" type="parTrans" cxnId="{86FFCB0F-0BD8-4BC2-93C6-4F004FF42A6E}">
      <dgm:prSet/>
      <dgm:spPr/>
      <dgm:t>
        <a:bodyPr/>
        <a:lstStyle/>
        <a:p>
          <a:endParaRPr lang="en-US"/>
        </a:p>
      </dgm:t>
    </dgm:pt>
    <dgm:pt modelId="{2814FA13-B67B-4B1D-8F09-A7020F7C923F}" type="sibTrans" cxnId="{86FFCB0F-0BD8-4BC2-93C6-4F004FF42A6E}">
      <dgm:prSet/>
      <dgm:spPr/>
      <dgm:t>
        <a:bodyPr/>
        <a:lstStyle/>
        <a:p>
          <a:endParaRPr lang="en-US"/>
        </a:p>
      </dgm:t>
    </dgm:pt>
    <dgm:pt modelId="{389D81C6-077A-41CA-A612-52CA79DC5DA9}">
      <dgm:prSet/>
      <dgm:spPr/>
      <dgm:t>
        <a:bodyPr/>
        <a:lstStyle/>
        <a:p>
          <a:pPr>
            <a:lnSpc>
              <a:spcPct val="100000"/>
            </a:lnSpc>
          </a:pPr>
          <a:r>
            <a:rPr lang="en-GB"/>
            <a:t>Participants shared additional insights from their discussions with interviewees and their wider lived experience as migrants working in migrant sector support organisations.</a:t>
          </a:r>
          <a:endParaRPr lang="en-US"/>
        </a:p>
      </dgm:t>
    </dgm:pt>
    <dgm:pt modelId="{F8EFDE19-72FE-4291-B93E-293B21301070}" type="parTrans" cxnId="{BBEFCE00-2EA2-42EA-B9D5-7ABFB0B435FC}">
      <dgm:prSet/>
      <dgm:spPr/>
      <dgm:t>
        <a:bodyPr/>
        <a:lstStyle/>
        <a:p>
          <a:endParaRPr lang="en-US"/>
        </a:p>
      </dgm:t>
    </dgm:pt>
    <dgm:pt modelId="{60373C20-C91A-4B10-B96A-FDF0D765EB58}" type="sibTrans" cxnId="{BBEFCE00-2EA2-42EA-B9D5-7ABFB0B435FC}">
      <dgm:prSet/>
      <dgm:spPr/>
      <dgm:t>
        <a:bodyPr/>
        <a:lstStyle/>
        <a:p>
          <a:endParaRPr lang="en-US"/>
        </a:p>
      </dgm:t>
    </dgm:pt>
    <dgm:pt modelId="{D7C97765-FE8C-40C2-879B-95ED28001A5D}">
      <dgm:prSet/>
      <dgm:spPr/>
      <dgm:t>
        <a:bodyPr/>
        <a:lstStyle/>
        <a:p>
          <a:pPr>
            <a:lnSpc>
              <a:spcPct val="100000"/>
            </a:lnSpc>
            <a:defRPr b="1"/>
          </a:pPr>
          <a:r>
            <a:rPr lang="en-GB"/>
            <a:t>Desk based research</a:t>
          </a:r>
          <a:endParaRPr lang="en-US"/>
        </a:p>
      </dgm:t>
    </dgm:pt>
    <dgm:pt modelId="{2BF2ED89-01CF-45ED-B43A-19F5F8A75F01}" type="parTrans" cxnId="{17746751-B184-4C6B-8797-9F312B8ACE53}">
      <dgm:prSet/>
      <dgm:spPr/>
      <dgm:t>
        <a:bodyPr/>
        <a:lstStyle/>
        <a:p>
          <a:endParaRPr lang="en-US"/>
        </a:p>
      </dgm:t>
    </dgm:pt>
    <dgm:pt modelId="{7B31C9C4-EB4E-4CED-8C55-531B038B0CAE}" type="sibTrans" cxnId="{17746751-B184-4C6B-8797-9F312B8ACE53}">
      <dgm:prSet/>
      <dgm:spPr/>
      <dgm:t>
        <a:bodyPr/>
        <a:lstStyle/>
        <a:p>
          <a:endParaRPr lang="en-US"/>
        </a:p>
      </dgm:t>
    </dgm:pt>
    <dgm:pt modelId="{A5C33203-BEFC-4597-AA2B-DA205A9B0BB9}">
      <dgm:prSet/>
      <dgm:spPr/>
      <dgm:t>
        <a:bodyPr/>
        <a:lstStyle/>
        <a:p>
          <a:pPr>
            <a:lnSpc>
              <a:spcPct val="100000"/>
            </a:lnSpc>
          </a:pPr>
          <a:r>
            <a:rPr lang="en-GB"/>
            <a:t>The research approach, survey design and focus group discussion was informed by a review of existing online resources to attract and support migrants.</a:t>
          </a:r>
        </a:p>
        <a:p>
          <a:pPr>
            <a:lnSpc>
              <a:spcPct val="100000"/>
            </a:lnSpc>
          </a:pPr>
          <a:endParaRPr lang="en-GB"/>
        </a:p>
        <a:p>
          <a:pPr>
            <a:lnSpc>
              <a:spcPct val="100000"/>
            </a:lnSpc>
          </a:pPr>
          <a:r>
            <a:rPr lang="en-GB"/>
            <a:t>Following perusal of a wider range of sites the following were selected as examples for in-depth comparison in the focus group discussion:</a:t>
          </a:r>
        </a:p>
        <a:p>
          <a:pPr>
            <a:lnSpc>
              <a:spcPct val="100000"/>
            </a:lnSpc>
          </a:pPr>
          <a:r>
            <a:rPr lang="en-GB" u="sng">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1"/>
            </a:rPr>
            <a:t>(London</a:t>
          </a:r>
          <a:r>
            <a:rPr lang="en-GB">
              <a:latin typeface="Calibri" panose="020F0502020204030204" pitchFamily="34" charset="0"/>
              <a:ea typeface="Calibri" panose="020F0502020204030204" pitchFamily="34" charset="0"/>
            </a:rPr>
            <a:t>; </a:t>
          </a:r>
          <a:r>
            <a:rPr lang="en-GB" u="sng">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2"/>
            </a:rPr>
            <a:t>Copenhagen</a:t>
          </a:r>
          <a:r>
            <a:rPr lang="en-GB">
              <a:latin typeface="Calibri" panose="020F0502020204030204" pitchFamily="34" charset="0"/>
              <a:ea typeface="Calibri" panose="020F0502020204030204" pitchFamily="34" charset="0"/>
            </a:rPr>
            <a:t>; </a:t>
          </a:r>
          <a:r>
            <a:rPr lang="en-GB" u="sng">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3"/>
            </a:rPr>
            <a:t>Germany</a:t>
          </a:r>
          <a:r>
            <a:rPr lang="en-GB">
              <a:latin typeface="Calibri" panose="020F0502020204030204" pitchFamily="34" charset="0"/>
              <a:ea typeface="Calibri" panose="020F0502020204030204" pitchFamily="34" charset="0"/>
            </a:rPr>
            <a:t>; </a:t>
          </a:r>
          <a:r>
            <a:rPr lang="en-GB" u="sng">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4"/>
            </a:rPr>
            <a:t>New Zealand</a:t>
          </a:r>
          <a:r>
            <a:rPr lang="en-GB" u="sng">
              <a:solidFill>
                <a:srgbClr val="0000FF"/>
              </a:solidFill>
              <a:effectLst/>
              <a:latin typeface="Calibri" panose="020F0502020204030204" pitchFamily="34" charset="0"/>
              <a:ea typeface="Calibri" panose="020F0502020204030204" pitchFamily="34" charset="0"/>
            </a:rPr>
            <a:t> )</a:t>
          </a:r>
          <a:endParaRPr lang="en-GB"/>
        </a:p>
        <a:p>
          <a:pPr>
            <a:lnSpc>
              <a:spcPct val="100000"/>
            </a:lnSpc>
          </a:pPr>
          <a:endParaRPr lang="en-US"/>
        </a:p>
      </dgm:t>
    </dgm:pt>
    <dgm:pt modelId="{15F2617C-7770-4E9C-8558-2E5CCE8053E0}" type="parTrans" cxnId="{1CD8B67C-692D-4BC6-AB08-FD91D9CDAD9B}">
      <dgm:prSet/>
      <dgm:spPr/>
      <dgm:t>
        <a:bodyPr/>
        <a:lstStyle/>
        <a:p>
          <a:endParaRPr lang="en-US"/>
        </a:p>
      </dgm:t>
    </dgm:pt>
    <dgm:pt modelId="{025245F3-0596-4203-9FB6-298557BAF0B6}" type="sibTrans" cxnId="{1CD8B67C-692D-4BC6-AB08-FD91D9CDAD9B}">
      <dgm:prSet/>
      <dgm:spPr/>
      <dgm:t>
        <a:bodyPr/>
        <a:lstStyle/>
        <a:p>
          <a:endParaRPr lang="en-US"/>
        </a:p>
      </dgm:t>
    </dgm:pt>
    <dgm:pt modelId="{DA104FF8-886C-438A-A479-75267CB9001B}" type="pres">
      <dgm:prSet presAssocID="{6853FB87-8141-4215-AFD0-B341665E7BBF}" presName="root" presStyleCnt="0">
        <dgm:presLayoutVars>
          <dgm:dir/>
          <dgm:resizeHandles val="exact"/>
        </dgm:presLayoutVars>
      </dgm:prSet>
      <dgm:spPr/>
    </dgm:pt>
    <dgm:pt modelId="{0D6AAF24-17EA-419D-B57B-51ED3FEB618B}" type="pres">
      <dgm:prSet presAssocID="{EC0D9D84-77C1-45FC-A11E-4AE986DE6C84}" presName="compNode" presStyleCnt="0"/>
      <dgm:spPr/>
    </dgm:pt>
    <dgm:pt modelId="{1D8411C3-78F0-4E37-AE50-56E739B444A6}" type="pres">
      <dgm:prSet presAssocID="{EC0D9D84-77C1-45FC-A11E-4AE986DE6C84}"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008FFCB-2003-468B-9837-859BADBB289A}" type="pres">
      <dgm:prSet presAssocID="{EC0D9D84-77C1-45FC-A11E-4AE986DE6C84}" presName="iconSpace" presStyleCnt="0"/>
      <dgm:spPr/>
    </dgm:pt>
    <dgm:pt modelId="{C2659BE8-CBF0-4AEE-A83E-A08A131CAA0B}" type="pres">
      <dgm:prSet presAssocID="{EC0D9D84-77C1-45FC-A11E-4AE986DE6C84}" presName="parTx" presStyleLbl="revTx" presStyleIdx="0" presStyleCnt="6">
        <dgm:presLayoutVars>
          <dgm:chMax val="0"/>
          <dgm:chPref val="0"/>
        </dgm:presLayoutVars>
      </dgm:prSet>
      <dgm:spPr/>
    </dgm:pt>
    <dgm:pt modelId="{513F8B85-4E22-4E3C-A9CF-A20CCDA4D752}" type="pres">
      <dgm:prSet presAssocID="{EC0D9D84-77C1-45FC-A11E-4AE986DE6C84}" presName="txSpace" presStyleCnt="0"/>
      <dgm:spPr/>
    </dgm:pt>
    <dgm:pt modelId="{E5795E9C-ACD5-47B9-A00F-6DB748730548}" type="pres">
      <dgm:prSet presAssocID="{EC0D9D84-77C1-45FC-A11E-4AE986DE6C84}" presName="desTx" presStyleLbl="revTx" presStyleIdx="1" presStyleCnt="6" custScaleY="122577">
        <dgm:presLayoutVars/>
      </dgm:prSet>
      <dgm:spPr/>
    </dgm:pt>
    <dgm:pt modelId="{2962363F-E446-4B74-8445-65DA49748037}" type="pres">
      <dgm:prSet presAssocID="{B1FE53D7-28FB-41AE-9418-0F816D8DEA08}" presName="sibTrans" presStyleCnt="0"/>
      <dgm:spPr/>
    </dgm:pt>
    <dgm:pt modelId="{645EA2AE-5225-4BE4-BF78-CC30CA5B7CDA}" type="pres">
      <dgm:prSet presAssocID="{4552AA7E-E1A1-4C83-A98C-0F4BA98A0DF7}" presName="compNode" presStyleCnt="0"/>
      <dgm:spPr/>
    </dgm:pt>
    <dgm:pt modelId="{D9BF381B-5255-49C7-BD14-330862AD5A4D}" type="pres">
      <dgm:prSet presAssocID="{4552AA7E-E1A1-4C83-A98C-0F4BA98A0DF7}" presName="iconRect" presStyleLbl="nod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2A71C31-1B59-46E6-AEAB-0321337DAF44}" type="pres">
      <dgm:prSet presAssocID="{4552AA7E-E1A1-4C83-A98C-0F4BA98A0DF7}" presName="iconSpace" presStyleCnt="0"/>
      <dgm:spPr/>
    </dgm:pt>
    <dgm:pt modelId="{FF86914C-0B5C-45A8-82EA-BCD1A139003F}" type="pres">
      <dgm:prSet presAssocID="{4552AA7E-E1A1-4C83-A98C-0F4BA98A0DF7}" presName="parTx" presStyleLbl="revTx" presStyleIdx="2" presStyleCnt="6">
        <dgm:presLayoutVars>
          <dgm:chMax val="0"/>
          <dgm:chPref val="0"/>
        </dgm:presLayoutVars>
      </dgm:prSet>
      <dgm:spPr/>
    </dgm:pt>
    <dgm:pt modelId="{2CCFBD45-4BB9-4171-A7BD-1DBFD26951F6}" type="pres">
      <dgm:prSet presAssocID="{4552AA7E-E1A1-4C83-A98C-0F4BA98A0DF7}" presName="txSpace" presStyleCnt="0"/>
      <dgm:spPr/>
    </dgm:pt>
    <dgm:pt modelId="{D6FB4852-1623-475A-961A-E0E7B0AE5B03}" type="pres">
      <dgm:prSet presAssocID="{4552AA7E-E1A1-4C83-A98C-0F4BA98A0DF7}" presName="desTx" presStyleLbl="revTx" presStyleIdx="3" presStyleCnt="6">
        <dgm:presLayoutVars/>
      </dgm:prSet>
      <dgm:spPr/>
    </dgm:pt>
    <dgm:pt modelId="{B531D306-8D27-4025-9DF0-E0194CACEE09}" type="pres">
      <dgm:prSet presAssocID="{94E960D7-9785-4C2C-8C6D-00D1599D9A3B}" presName="sibTrans" presStyleCnt="0"/>
      <dgm:spPr/>
    </dgm:pt>
    <dgm:pt modelId="{706C03C5-335C-4D49-975F-9B56A1767725}" type="pres">
      <dgm:prSet presAssocID="{D7C97765-FE8C-40C2-879B-95ED28001A5D}" presName="compNode" presStyleCnt="0"/>
      <dgm:spPr/>
    </dgm:pt>
    <dgm:pt modelId="{DD389C49-CFE9-4091-BEBC-F4D5801F0F63}" type="pres">
      <dgm:prSet presAssocID="{D7C97765-FE8C-40C2-879B-95ED28001A5D}" presName="iconRect" presStyleLbl="nod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0A199B85-2072-4B35-BE71-63345FD677D6}" type="pres">
      <dgm:prSet presAssocID="{D7C97765-FE8C-40C2-879B-95ED28001A5D}" presName="iconSpace" presStyleCnt="0"/>
      <dgm:spPr/>
    </dgm:pt>
    <dgm:pt modelId="{5EB4760D-EF53-4AC6-BEE3-3DC59DFD36C7}" type="pres">
      <dgm:prSet presAssocID="{D7C97765-FE8C-40C2-879B-95ED28001A5D}" presName="parTx" presStyleLbl="revTx" presStyleIdx="4" presStyleCnt="6">
        <dgm:presLayoutVars>
          <dgm:chMax val="0"/>
          <dgm:chPref val="0"/>
        </dgm:presLayoutVars>
      </dgm:prSet>
      <dgm:spPr/>
    </dgm:pt>
    <dgm:pt modelId="{C619C66A-5AF2-40B1-BF88-75D14F895710}" type="pres">
      <dgm:prSet presAssocID="{D7C97765-FE8C-40C2-879B-95ED28001A5D}" presName="txSpace" presStyleCnt="0"/>
      <dgm:spPr/>
    </dgm:pt>
    <dgm:pt modelId="{8F1C0A69-B4A5-4C5B-B5E6-7C9A10AF9DE6}" type="pres">
      <dgm:prSet presAssocID="{D7C97765-FE8C-40C2-879B-95ED28001A5D}" presName="desTx" presStyleLbl="revTx" presStyleIdx="5" presStyleCnt="6">
        <dgm:presLayoutVars/>
      </dgm:prSet>
      <dgm:spPr/>
    </dgm:pt>
  </dgm:ptLst>
  <dgm:cxnLst>
    <dgm:cxn modelId="{BBEFCE00-2EA2-42EA-B9D5-7ABFB0B435FC}" srcId="{4552AA7E-E1A1-4C83-A98C-0F4BA98A0DF7}" destId="{389D81C6-077A-41CA-A612-52CA79DC5DA9}" srcOrd="2" destOrd="0" parTransId="{F8EFDE19-72FE-4291-B93E-293B21301070}" sibTransId="{60373C20-C91A-4B10-B96A-FDF0D765EB58}"/>
    <dgm:cxn modelId="{8FEB500D-B77F-47AA-AB41-6A721B14AF87}" type="presOf" srcId="{D7C97765-FE8C-40C2-879B-95ED28001A5D}" destId="{5EB4760D-EF53-4AC6-BEE3-3DC59DFD36C7}" srcOrd="0" destOrd="0" presId="urn:microsoft.com/office/officeart/2018/5/layout/CenteredIconLabelDescriptionList"/>
    <dgm:cxn modelId="{6B4B8E0E-72C8-4299-B3B2-EC441727BC3C}" srcId="{6853FB87-8141-4215-AFD0-B341665E7BBF}" destId="{EC0D9D84-77C1-45FC-A11E-4AE986DE6C84}" srcOrd="0" destOrd="0" parTransId="{EBC95E09-57FF-4A53-ACDB-46A5F48F0B50}" sibTransId="{B1FE53D7-28FB-41AE-9418-0F816D8DEA08}"/>
    <dgm:cxn modelId="{86FFCB0F-0BD8-4BC2-93C6-4F004FF42A6E}" srcId="{4552AA7E-E1A1-4C83-A98C-0F4BA98A0DF7}" destId="{9E091BEA-64F4-4C10-9A54-02A97BA48CB5}" srcOrd="1" destOrd="0" parTransId="{1F7686B8-D835-49B0-A4CC-37684F5304E9}" sibTransId="{2814FA13-B67B-4B1D-8F09-A7020F7C923F}"/>
    <dgm:cxn modelId="{3D7F9D26-0166-42F2-A7B4-9C7275D6EA74}" srcId="{EC0D9D84-77C1-45FC-A11E-4AE986DE6C84}" destId="{A5BBEFC8-65F0-4D64-8A9E-7C0B4E44C1F1}" srcOrd="0" destOrd="0" parTransId="{CDD01AE9-BCFC-4E0A-82A5-CF112C00AB1B}" sibTransId="{DC581D22-8150-4924-8CB4-0E26BF9F288D}"/>
    <dgm:cxn modelId="{C718762B-F716-46EE-B40D-81E59730428F}" type="presOf" srcId="{389D81C6-077A-41CA-A612-52CA79DC5DA9}" destId="{D6FB4852-1623-475A-961A-E0E7B0AE5B03}" srcOrd="0" destOrd="2" presId="urn:microsoft.com/office/officeart/2018/5/layout/CenteredIconLabelDescriptionList"/>
    <dgm:cxn modelId="{E77B792B-0498-4FE5-A2A1-7036BD3B3496}" srcId="{4552AA7E-E1A1-4C83-A98C-0F4BA98A0DF7}" destId="{6F976E9B-DC95-4FA1-B017-42CC189959EE}" srcOrd="0" destOrd="0" parTransId="{625E6FC9-6A60-4969-9FDD-E70CB6ED5EAB}" sibTransId="{48B9A455-6CD1-47CF-882C-1EB1F2B0F75B}"/>
    <dgm:cxn modelId="{54AFAD30-1C79-4958-9F05-8D59093B84DD}" srcId="{EC0D9D84-77C1-45FC-A11E-4AE986DE6C84}" destId="{B0BE6AE3-3CFA-4810-A4F2-3FA7D10B61FC}" srcOrd="1" destOrd="0" parTransId="{16001FD1-DAC5-45B2-A520-4EA793C0A6FE}" sibTransId="{013DB6E8-E33C-457B-B895-CE52D4D72FDA}"/>
    <dgm:cxn modelId="{67EAD332-E420-4441-B26F-32438D465D1C}" type="presOf" srcId="{4552AA7E-E1A1-4C83-A98C-0F4BA98A0DF7}" destId="{FF86914C-0B5C-45A8-82EA-BCD1A139003F}" srcOrd="0" destOrd="0" presId="urn:microsoft.com/office/officeart/2018/5/layout/CenteredIconLabelDescriptionList"/>
    <dgm:cxn modelId="{73CA0462-254D-462E-AFE8-36384586D54C}" type="presOf" srcId="{A5C33203-BEFC-4597-AA2B-DA205A9B0BB9}" destId="{8F1C0A69-B4A5-4C5B-B5E6-7C9A10AF9DE6}" srcOrd="0" destOrd="0" presId="urn:microsoft.com/office/officeart/2018/5/layout/CenteredIconLabelDescriptionList"/>
    <dgm:cxn modelId="{66F7C863-4A08-4CAB-A1AF-9E1C6408879A}" type="presOf" srcId="{EC0D9D84-77C1-45FC-A11E-4AE986DE6C84}" destId="{C2659BE8-CBF0-4AEE-A83E-A08A131CAA0B}" srcOrd="0" destOrd="0" presId="urn:microsoft.com/office/officeart/2018/5/layout/CenteredIconLabelDescriptionList"/>
    <dgm:cxn modelId="{9FA06B4A-8F4F-4965-9D01-45CF95AA4986}" type="presOf" srcId="{9E091BEA-64F4-4C10-9A54-02A97BA48CB5}" destId="{D6FB4852-1623-475A-961A-E0E7B0AE5B03}" srcOrd="0" destOrd="1" presId="urn:microsoft.com/office/officeart/2018/5/layout/CenteredIconLabelDescriptionList"/>
    <dgm:cxn modelId="{17746751-B184-4C6B-8797-9F312B8ACE53}" srcId="{6853FB87-8141-4215-AFD0-B341665E7BBF}" destId="{D7C97765-FE8C-40C2-879B-95ED28001A5D}" srcOrd="2" destOrd="0" parTransId="{2BF2ED89-01CF-45ED-B43A-19F5F8A75F01}" sibTransId="{7B31C9C4-EB4E-4CED-8C55-531B038B0CAE}"/>
    <dgm:cxn modelId="{5E377155-FAFD-482F-9DF5-91AC52C4C1DE}" srcId="{6853FB87-8141-4215-AFD0-B341665E7BBF}" destId="{4552AA7E-E1A1-4C83-A98C-0F4BA98A0DF7}" srcOrd="1" destOrd="0" parTransId="{BD0313C1-6B8B-46CA-8733-4286CC321ABA}" sibTransId="{94E960D7-9785-4C2C-8C6D-00D1599D9A3B}"/>
    <dgm:cxn modelId="{0985887C-3176-49F8-960D-11C9BEB8E252}" type="presOf" srcId="{BA7B522C-A54F-47EE-B607-A7B1C3668BA0}" destId="{E5795E9C-ACD5-47B9-A00F-6DB748730548}" srcOrd="0" destOrd="2" presId="urn:microsoft.com/office/officeart/2018/5/layout/CenteredIconLabelDescriptionList"/>
    <dgm:cxn modelId="{1CD8B67C-692D-4BC6-AB08-FD91D9CDAD9B}" srcId="{D7C97765-FE8C-40C2-879B-95ED28001A5D}" destId="{A5C33203-BEFC-4597-AA2B-DA205A9B0BB9}" srcOrd="0" destOrd="0" parTransId="{15F2617C-7770-4E9C-8558-2E5CCE8053E0}" sibTransId="{025245F3-0596-4203-9FB6-298557BAF0B6}"/>
    <dgm:cxn modelId="{0C348D94-0B1D-4BA0-9389-BE81D439D84D}" type="presOf" srcId="{6F976E9B-DC95-4FA1-B017-42CC189959EE}" destId="{D6FB4852-1623-475A-961A-E0E7B0AE5B03}" srcOrd="0" destOrd="0" presId="urn:microsoft.com/office/officeart/2018/5/layout/CenteredIconLabelDescriptionList"/>
    <dgm:cxn modelId="{AE83A6DB-FECD-418F-B0E9-CE5CB4D7C3AA}" srcId="{EC0D9D84-77C1-45FC-A11E-4AE986DE6C84}" destId="{BA7B522C-A54F-47EE-B607-A7B1C3668BA0}" srcOrd="2" destOrd="0" parTransId="{4E3B5442-BD2D-488C-8FC1-4C4CF57D19FD}" sibTransId="{B375F7A3-AB9F-4737-B236-49E10059ED14}"/>
    <dgm:cxn modelId="{5318ADDF-3342-42EC-8085-85999F223163}" type="presOf" srcId="{A5BBEFC8-65F0-4D64-8A9E-7C0B4E44C1F1}" destId="{E5795E9C-ACD5-47B9-A00F-6DB748730548}" srcOrd="0" destOrd="0" presId="urn:microsoft.com/office/officeart/2018/5/layout/CenteredIconLabelDescriptionList"/>
    <dgm:cxn modelId="{FD48DFEB-1170-42B5-9780-C911FB5D0D80}" type="presOf" srcId="{6853FB87-8141-4215-AFD0-B341665E7BBF}" destId="{DA104FF8-886C-438A-A479-75267CB9001B}" srcOrd="0" destOrd="0" presId="urn:microsoft.com/office/officeart/2018/5/layout/CenteredIconLabelDescriptionList"/>
    <dgm:cxn modelId="{DD2CEAFA-8A3D-41E0-8AA4-F4B9DF3094C2}" type="presOf" srcId="{B0BE6AE3-3CFA-4810-A4F2-3FA7D10B61FC}" destId="{E5795E9C-ACD5-47B9-A00F-6DB748730548}" srcOrd="0" destOrd="1" presId="urn:microsoft.com/office/officeart/2018/5/layout/CenteredIconLabelDescriptionList"/>
    <dgm:cxn modelId="{A45FC3D8-0DC3-4892-B9B8-9F0DA297E187}" type="presParOf" srcId="{DA104FF8-886C-438A-A479-75267CB9001B}" destId="{0D6AAF24-17EA-419D-B57B-51ED3FEB618B}" srcOrd="0" destOrd="0" presId="urn:microsoft.com/office/officeart/2018/5/layout/CenteredIconLabelDescriptionList"/>
    <dgm:cxn modelId="{5CDF8C4C-8D8F-4577-B6CE-D6A5DAEF3902}" type="presParOf" srcId="{0D6AAF24-17EA-419D-B57B-51ED3FEB618B}" destId="{1D8411C3-78F0-4E37-AE50-56E739B444A6}" srcOrd="0" destOrd="0" presId="urn:microsoft.com/office/officeart/2018/5/layout/CenteredIconLabelDescriptionList"/>
    <dgm:cxn modelId="{6756B1D8-6F2A-41BB-8524-84DDEAF1F555}" type="presParOf" srcId="{0D6AAF24-17EA-419D-B57B-51ED3FEB618B}" destId="{4008FFCB-2003-468B-9837-859BADBB289A}" srcOrd="1" destOrd="0" presId="urn:microsoft.com/office/officeart/2018/5/layout/CenteredIconLabelDescriptionList"/>
    <dgm:cxn modelId="{CD0136C3-7284-4BDE-A6F9-B46C9B99CD71}" type="presParOf" srcId="{0D6AAF24-17EA-419D-B57B-51ED3FEB618B}" destId="{C2659BE8-CBF0-4AEE-A83E-A08A131CAA0B}" srcOrd="2" destOrd="0" presId="urn:microsoft.com/office/officeart/2018/5/layout/CenteredIconLabelDescriptionList"/>
    <dgm:cxn modelId="{0C9E0C1E-030C-4EB9-8B8F-9E9C1A051D0B}" type="presParOf" srcId="{0D6AAF24-17EA-419D-B57B-51ED3FEB618B}" destId="{513F8B85-4E22-4E3C-A9CF-A20CCDA4D752}" srcOrd="3" destOrd="0" presId="urn:microsoft.com/office/officeart/2018/5/layout/CenteredIconLabelDescriptionList"/>
    <dgm:cxn modelId="{EE140899-3A3E-4376-95CC-F96430689EB2}" type="presParOf" srcId="{0D6AAF24-17EA-419D-B57B-51ED3FEB618B}" destId="{E5795E9C-ACD5-47B9-A00F-6DB748730548}" srcOrd="4" destOrd="0" presId="urn:microsoft.com/office/officeart/2018/5/layout/CenteredIconLabelDescriptionList"/>
    <dgm:cxn modelId="{51511F09-6346-4C63-A497-15E65B428556}" type="presParOf" srcId="{DA104FF8-886C-438A-A479-75267CB9001B}" destId="{2962363F-E446-4B74-8445-65DA49748037}" srcOrd="1" destOrd="0" presId="urn:microsoft.com/office/officeart/2018/5/layout/CenteredIconLabelDescriptionList"/>
    <dgm:cxn modelId="{22F96BB3-420F-492F-BAEF-DCB4CFD73F0B}" type="presParOf" srcId="{DA104FF8-886C-438A-A479-75267CB9001B}" destId="{645EA2AE-5225-4BE4-BF78-CC30CA5B7CDA}" srcOrd="2" destOrd="0" presId="urn:microsoft.com/office/officeart/2018/5/layout/CenteredIconLabelDescriptionList"/>
    <dgm:cxn modelId="{6A82DA49-A391-46F5-9B2E-9AB9136681DE}" type="presParOf" srcId="{645EA2AE-5225-4BE4-BF78-CC30CA5B7CDA}" destId="{D9BF381B-5255-49C7-BD14-330862AD5A4D}" srcOrd="0" destOrd="0" presId="urn:microsoft.com/office/officeart/2018/5/layout/CenteredIconLabelDescriptionList"/>
    <dgm:cxn modelId="{984CCD4F-6A60-4833-99C9-E27D99CE249B}" type="presParOf" srcId="{645EA2AE-5225-4BE4-BF78-CC30CA5B7CDA}" destId="{D2A71C31-1B59-46E6-AEAB-0321337DAF44}" srcOrd="1" destOrd="0" presId="urn:microsoft.com/office/officeart/2018/5/layout/CenteredIconLabelDescriptionList"/>
    <dgm:cxn modelId="{672408D7-FA7C-4B1E-8130-B88D1981960B}" type="presParOf" srcId="{645EA2AE-5225-4BE4-BF78-CC30CA5B7CDA}" destId="{FF86914C-0B5C-45A8-82EA-BCD1A139003F}" srcOrd="2" destOrd="0" presId="urn:microsoft.com/office/officeart/2018/5/layout/CenteredIconLabelDescriptionList"/>
    <dgm:cxn modelId="{A0DDDDE0-4FF0-4988-8050-A79D8EDE2694}" type="presParOf" srcId="{645EA2AE-5225-4BE4-BF78-CC30CA5B7CDA}" destId="{2CCFBD45-4BB9-4171-A7BD-1DBFD26951F6}" srcOrd="3" destOrd="0" presId="urn:microsoft.com/office/officeart/2018/5/layout/CenteredIconLabelDescriptionList"/>
    <dgm:cxn modelId="{23EFE341-EEE1-45AE-9F9C-C6F44BA75EB1}" type="presParOf" srcId="{645EA2AE-5225-4BE4-BF78-CC30CA5B7CDA}" destId="{D6FB4852-1623-475A-961A-E0E7B0AE5B03}" srcOrd="4" destOrd="0" presId="urn:microsoft.com/office/officeart/2018/5/layout/CenteredIconLabelDescriptionList"/>
    <dgm:cxn modelId="{6EB3B0DE-FE80-49CB-B732-AA0CE347FFD1}" type="presParOf" srcId="{DA104FF8-886C-438A-A479-75267CB9001B}" destId="{B531D306-8D27-4025-9DF0-E0194CACEE09}" srcOrd="3" destOrd="0" presId="urn:microsoft.com/office/officeart/2018/5/layout/CenteredIconLabelDescriptionList"/>
    <dgm:cxn modelId="{5698AAD1-035E-47C0-8462-60222B0DDBA2}" type="presParOf" srcId="{DA104FF8-886C-438A-A479-75267CB9001B}" destId="{706C03C5-335C-4D49-975F-9B56A1767725}" srcOrd="4" destOrd="0" presId="urn:microsoft.com/office/officeart/2018/5/layout/CenteredIconLabelDescriptionList"/>
    <dgm:cxn modelId="{F86AD33D-B693-42A3-8B5D-AB0F9DFC10CD}" type="presParOf" srcId="{706C03C5-335C-4D49-975F-9B56A1767725}" destId="{DD389C49-CFE9-4091-BEBC-F4D5801F0F63}" srcOrd="0" destOrd="0" presId="urn:microsoft.com/office/officeart/2018/5/layout/CenteredIconLabelDescriptionList"/>
    <dgm:cxn modelId="{32624ABC-11DE-4D08-9C79-6D38C9C27E69}" type="presParOf" srcId="{706C03C5-335C-4D49-975F-9B56A1767725}" destId="{0A199B85-2072-4B35-BE71-63345FD677D6}" srcOrd="1" destOrd="0" presId="urn:microsoft.com/office/officeart/2018/5/layout/CenteredIconLabelDescriptionList"/>
    <dgm:cxn modelId="{D6BA5F02-4798-46A3-B3FF-79871A19BB44}" type="presParOf" srcId="{706C03C5-335C-4D49-975F-9B56A1767725}" destId="{5EB4760D-EF53-4AC6-BEE3-3DC59DFD36C7}" srcOrd="2" destOrd="0" presId="urn:microsoft.com/office/officeart/2018/5/layout/CenteredIconLabelDescriptionList"/>
    <dgm:cxn modelId="{A8AF0ABD-C1B5-466E-B88D-DA469A3B8E05}" type="presParOf" srcId="{706C03C5-335C-4D49-975F-9B56A1767725}" destId="{C619C66A-5AF2-40B1-BF88-75D14F895710}" srcOrd="3" destOrd="0" presId="urn:microsoft.com/office/officeart/2018/5/layout/CenteredIconLabelDescriptionList"/>
    <dgm:cxn modelId="{9BC64B81-2D1D-4B3D-A79B-507FDCC3260D}" type="presParOf" srcId="{706C03C5-335C-4D49-975F-9B56A1767725}" destId="{8F1C0A69-B4A5-4C5B-B5E6-7C9A10AF9D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1370FB-A39D-4B3F-A37F-B5DAFD5068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FAE7EE-5009-4D0E-8382-415719063D8D}">
      <dgm:prSet/>
      <dgm:spPr>
        <a:ln>
          <a:solidFill>
            <a:schemeClr val="accent6">
              <a:lumMod val="75000"/>
            </a:schemeClr>
          </a:solidFill>
        </a:ln>
      </dgm:spPr>
      <dgm:t>
        <a:bodyPr/>
        <a:lstStyle/>
        <a:p>
          <a:pPr>
            <a:lnSpc>
              <a:spcPct val="100000"/>
            </a:lnSpc>
          </a:pPr>
          <a:r>
            <a:rPr lang="en-US"/>
            <a:t>Prior to moving access to clear and reliable information is important</a:t>
          </a:r>
        </a:p>
      </dgm:t>
    </dgm:pt>
    <dgm:pt modelId="{9A008AAB-F006-44D8-903D-9FC00EB36E81}" type="parTrans" cxnId="{E3939A59-A751-4167-9AFE-D2326B1ED387}">
      <dgm:prSet/>
      <dgm:spPr/>
      <dgm:t>
        <a:bodyPr/>
        <a:lstStyle/>
        <a:p>
          <a:endParaRPr lang="en-US"/>
        </a:p>
      </dgm:t>
    </dgm:pt>
    <dgm:pt modelId="{CC85FAA4-989B-48EF-9CBA-C55E6377E43A}" type="sibTrans" cxnId="{E3939A59-A751-4167-9AFE-D2326B1ED387}">
      <dgm:prSet/>
      <dgm:spPr/>
      <dgm:t>
        <a:bodyPr/>
        <a:lstStyle/>
        <a:p>
          <a:endParaRPr lang="en-US"/>
        </a:p>
      </dgm:t>
    </dgm:pt>
    <dgm:pt modelId="{29CB025E-BB94-4E3F-B1A8-6D074CDC1C1C}">
      <dgm:prSet/>
      <dgm:spPr>
        <a:ln>
          <a:solidFill>
            <a:schemeClr val="accent6">
              <a:lumMod val="75000"/>
            </a:schemeClr>
          </a:solidFill>
        </a:ln>
      </dgm:spPr>
      <dgm:t>
        <a:bodyPr/>
        <a:lstStyle/>
        <a:p>
          <a:pPr>
            <a:lnSpc>
              <a:spcPct val="100000"/>
            </a:lnSpc>
          </a:pPr>
          <a:r>
            <a:rPr lang="en-US"/>
            <a:t>Asked about this stage interviewees gave clear priority to information relating to formal processes – especially those linked to visas and immigration, but also employment and healthcare</a:t>
          </a:r>
        </a:p>
      </dgm:t>
    </dgm:pt>
    <dgm:pt modelId="{E7F08597-104E-44AA-A95C-E27F7CE7BEE9}" type="parTrans" cxnId="{5A9782D5-52D0-4D1E-9E22-980BEDD396B2}">
      <dgm:prSet/>
      <dgm:spPr/>
      <dgm:t>
        <a:bodyPr/>
        <a:lstStyle/>
        <a:p>
          <a:endParaRPr lang="en-US"/>
        </a:p>
      </dgm:t>
    </dgm:pt>
    <dgm:pt modelId="{4443E943-AE2E-476F-8DA3-2A1A09140981}" type="sibTrans" cxnId="{5A9782D5-52D0-4D1E-9E22-980BEDD396B2}">
      <dgm:prSet/>
      <dgm:spPr/>
      <dgm:t>
        <a:bodyPr/>
        <a:lstStyle/>
        <a:p>
          <a:endParaRPr lang="en-US"/>
        </a:p>
      </dgm:t>
    </dgm:pt>
    <dgm:pt modelId="{FEC41422-B8DC-4D89-8C9A-49564549B82A}" type="pres">
      <dgm:prSet presAssocID="{561370FB-A39D-4B3F-A37F-B5DAFD50682A}" presName="hierChild1" presStyleCnt="0">
        <dgm:presLayoutVars>
          <dgm:chPref val="1"/>
          <dgm:dir/>
          <dgm:animOne val="branch"/>
          <dgm:animLvl val="lvl"/>
          <dgm:resizeHandles/>
        </dgm:presLayoutVars>
      </dgm:prSet>
      <dgm:spPr/>
    </dgm:pt>
    <dgm:pt modelId="{D2D2A1B6-979D-41CF-A4A2-59FC5477C748}" type="pres">
      <dgm:prSet presAssocID="{AAFAE7EE-5009-4D0E-8382-415719063D8D}" presName="hierRoot1" presStyleCnt="0"/>
      <dgm:spPr/>
    </dgm:pt>
    <dgm:pt modelId="{EE787C0E-9B43-4EBE-9076-81EFD2AC6FAB}" type="pres">
      <dgm:prSet presAssocID="{AAFAE7EE-5009-4D0E-8382-415719063D8D}" presName="composite" presStyleCnt="0"/>
      <dgm:spPr/>
    </dgm:pt>
    <dgm:pt modelId="{87431CB2-AA8F-463F-A6A1-172C2BEC407A}" type="pres">
      <dgm:prSet presAssocID="{AAFAE7EE-5009-4D0E-8382-415719063D8D}" presName="background" presStyleLbl="node0" presStyleIdx="0" presStyleCnt="2"/>
      <dgm:spPr>
        <a:solidFill>
          <a:srgbClr val="92D050"/>
        </a:solidFill>
      </dgm:spPr>
    </dgm:pt>
    <dgm:pt modelId="{CC9BB66D-5790-4BD7-99D8-A9C8B387FE9F}" type="pres">
      <dgm:prSet presAssocID="{AAFAE7EE-5009-4D0E-8382-415719063D8D}" presName="text" presStyleLbl="fgAcc0" presStyleIdx="0" presStyleCnt="2" custScaleX="116178" custScaleY="136811" custLinFactNeighborX="-67" custLinFactNeighborY="-52553">
        <dgm:presLayoutVars>
          <dgm:chPref val="3"/>
        </dgm:presLayoutVars>
      </dgm:prSet>
      <dgm:spPr/>
    </dgm:pt>
    <dgm:pt modelId="{0E291DC4-1738-497B-A16B-8B978629A25E}" type="pres">
      <dgm:prSet presAssocID="{AAFAE7EE-5009-4D0E-8382-415719063D8D}" presName="hierChild2" presStyleCnt="0"/>
      <dgm:spPr/>
    </dgm:pt>
    <dgm:pt modelId="{AC29ED1E-96AD-4147-A8EC-05BC1A0A6207}" type="pres">
      <dgm:prSet presAssocID="{29CB025E-BB94-4E3F-B1A8-6D074CDC1C1C}" presName="hierRoot1" presStyleCnt="0"/>
      <dgm:spPr/>
    </dgm:pt>
    <dgm:pt modelId="{3DDD7A9B-3EF8-4CBE-A6ED-9559339EEA9F}" type="pres">
      <dgm:prSet presAssocID="{29CB025E-BB94-4E3F-B1A8-6D074CDC1C1C}" presName="composite" presStyleCnt="0"/>
      <dgm:spPr/>
    </dgm:pt>
    <dgm:pt modelId="{35814651-02E0-4242-A646-BE91CD33E5E0}" type="pres">
      <dgm:prSet presAssocID="{29CB025E-BB94-4E3F-B1A8-6D074CDC1C1C}" presName="background" presStyleLbl="node0" presStyleIdx="1" presStyleCnt="2"/>
      <dgm:spPr>
        <a:solidFill>
          <a:srgbClr val="92D050"/>
        </a:solidFill>
      </dgm:spPr>
    </dgm:pt>
    <dgm:pt modelId="{733EBF91-3F8C-47C6-B7C6-1C389733D34F}" type="pres">
      <dgm:prSet presAssocID="{29CB025E-BB94-4E3F-B1A8-6D074CDC1C1C}" presName="text" presStyleLbl="fgAcc0" presStyleIdx="1" presStyleCnt="2" custScaleX="122224" custScaleY="145620" custLinFactNeighborX="3109" custLinFactNeighborY="49368">
        <dgm:presLayoutVars>
          <dgm:chPref val="3"/>
        </dgm:presLayoutVars>
      </dgm:prSet>
      <dgm:spPr/>
    </dgm:pt>
    <dgm:pt modelId="{D8B1A20F-91D3-491D-B210-FEB738D8FCBB}" type="pres">
      <dgm:prSet presAssocID="{29CB025E-BB94-4E3F-B1A8-6D074CDC1C1C}" presName="hierChild2" presStyleCnt="0"/>
      <dgm:spPr/>
    </dgm:pt>
  </dgm:ptLst>
  <dgm:cxnLst>
    <dgm:cxn modelId="{9619290C-7E92-4258-B70D-691083665B00}" type="presOf" srcId="{29CB025E-BB94-4E3F-B1A8-6D074CDC1C1C}" destId="{733EBF91-3F8C-47C6-B7C6-1C389733D34F}" srcOrd="0" destOrd="0" presId="urn:microsoft.com/office/officeart/2005/8/layout/hierarchy1"/>
    <dgm:cxn modelId="{E3939A59-A751-4167-9AFE-D2326B1ED387}" srcId="{561370FB-A39D-4B3F-A37F-B5DAFD50682A}" destId="{AAFAE7EE-5009-4D0E-8382-415719063D8D}" srcOrd="0" destOrd="0" parTransId="{9A008AAB-F006-44D8-903D-9FC00EB36E81}" sibTransId="{CC85FAA4-989B-48EF-9CBA-C55E6377E43A}"/>
    <dgm:cxn modelId="{4F1BF388-5C5D-4158-BAEA-F8B7C6529D94}" type="presOf" srcId="{AAFAE7EE-5009-4D0E-8382-415719063D8D}" destId="{CC9BB66D-5790-4BD7-99D8-A9C8B387FE9F}" srcOrd="0" destOrd="0" presId="urn:microsoft.com/office/officeart/2005/8/layout/hierarchy1"/>
    <dgm:cxn modelId="{DAE60B9D-B647-46C2-96A3-966351316009}" type="presOf" srcId="{561370FB-A39D-4B3F-A37F-B5DAFD50682A}" destId="{FEC41422-B8DC-4D89-8C9A-49564549B82A}" srcOrd="0" destOrd="0" presId="urn:microsoft.com/office/officeart/2005/8/layout/hierarchy1"/>
    <dgm:cxn modelId="{5A9782D5-52D0-4D1E-9E22-980BEDD396B2}" srcId="{561370FB-A39D-4B3F-A37F-B5DAFD50682A}" destId="{29CB025E-BB94-4E3F-B1A8-6D074CDC1C1C}" srcOrd="1" destOrd="0" parTransId="{E7F08597-104E-44AA-A95C-E27F7CE7BEE9}" sibTransId="{4443E943-AE2E-476F-8DA3-2A1A09140981}"/>
    <dgm:cxn modelId="{2BCE5AF3-729F-415A-92C6-032B28C39D30}" type="presParOf" srcId="{FEC41422-B8DC-4D89-8C9A-49564549B82A}" destId="{D2D2A1B6-979D-41CF-A4A2-59FC5477C748}" srcOrd="0" destOrd="0" presId="urn:microsoft.com/office/officeart/2005/8/layout/hierarchy1"/>
    <dgm:cxn modelId="{95D3D61E-A631-442C-9322-1C3879E92D51}" type="presParOf" srcId="{D2D2A1B6-979D-41CF-A4A2-59FC5477C748}" destId="{EE787C0E-9B43-4EBE-9076-81EFD2AC6FAB}" srcOrd="0" destOrd="0" presId="urn:microsoft.com/office/officeart/2005/8/layout/hierarchy1"/>
    <dgm:cxn modelId="{46C460D8-FBEC-49ED-B86F-F3D5B3D43929}" type="presParOf" srcId="{EE787C0E-9B43-4EBE-9076-81EFD2AC6FAB}" destId="{87431CB2-AA8F-463F-A6A1-172C2BEC407A}" srcOrd="0" destOrd="0" presId="urn:microsoft.com/office/officeart/2005/8/layout/hierarchy1"/>
    <dgm:cxn modelId="{6CCBE2A8-EE7F-488B-9196-F661D5ADCCEE}" type="presParOf" srcId="{EE787C0E-9B43-4EBE-9076-81EFD2AC6FAB}" destId="{CC9BB66D-5790-4BD7-99D8-A9C8B387FE9F}" srcOrd="1" destOrd="0" presId="urn:microsoft.com/office/officeart/2005/8/layout/hierarchy1"/>
    <dgm:cxn modelId="{027413AF-BF4E-4417-A99E-7E39997E526C}" type="presParOf" srcId="{D2D2A1B6-979D-41CF-A4A2-59FC5477C748}" destId="{0E291DC4-1738-497B-A16B-8B978629A25E}" srcOrd="1" destOrd="0" presId="urn:microsoft.com/office/officeart/2005/8/layout/hierarchy1"/>
    <dgm:cxn modelId="{78EDA5FD-062C-4DA4-9315-CE985315BB24}" type="presParOf" srcId="{FEC41422-B8DC-4D89-8C9A-49564549B82A}" destId="{AC29ED1E-96AD-4147-A8EC-05BC1A0A6207}" srcOrd="1" destOrd="0" presId="urn:microsoft.com/office/officeart/2005/8/layout/hierarchy1"/>
    <dgm:cxn modelId="{95D79734-D062-4B13-9BED-3EE6C3F5C5C3}" type="presParOf" srcId="{AC29ED1E-96AD-4147-A8EC-05BC1A0A6207}" destId="{3DDD7A9B-3EF8-4CBE-A6ED-9559339EEA9F}" srcOrd="0" destOrd="0" presId="urn:microsoft.com/office/officeart/2005/8/layout/hierarchy1"/>
    <dgm:cxn modelId="{8FB74154-F587-4228-8B21-BFADC39EAC62}" type="presParOf" srcId="{3DDD7A9B-3EF8-4CBE-A6ED-9559339EEA9F}" destId="{35814651-02E0-4242-A646-BE91CD33E5E0}" srcOrd="0" destOrd="0" presId="urn:microsoft.com/office/officeart/2005/8/layout/hierarchy1"/>
    <dgm:cxn modelId="{4DFE660D-3376-44BB-A57B-621778843CA5}" type="presParOf" srcId="{3DDD7A9B-3EF8-4CBE-A6ED-9559339EEA9F}" destId="{733EBF91-3F8C-47C6-B7C6-1C389733D34F}" srcOrd="1" destOrd="0" presId="urn:microsoft.com/office/officeart/2005/8/layout/hierarchy1"/>
    <dgm:cxn modelId="{AA755F8B-ACA7-42F3-88A6-CC50CE628796}" type="presParOf" srcId="{AC29ED1E-96AD-4147-A8EC-05BC1A0A6207}" destId="{D8B1A20F-91D3-491D-B210-FEB738D8FC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8D2441-6C67-441A-B1EF-93DC0CD2F7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2FEDEC-A739-4F91-A7E6-53FAA778250F}">
      <dgm:prSet/>
      <dgm:spPr/>
      <dgm:t>
        <a:bodyPr/>
        <a:lstStyle/>
        <a:p>
          <a:pPr>
            <a:lnSpc>
              <a:spcPct val="100000"/>
            </a:lnSpc>
          </a:pPr>
          <a:r>
            <a:rPr lang="en-GB"/>
            <a:t>Clear shift in mindset from focused planning (pre-arrival) to exploratory (post-arrival) across all topics. </a:t>
          </a:r>
          <a:endParaRPr lang="en-US"/>
        </a:p>
      </dgm:t>
    </dgm:pt>
    <dgm:pt modelId="{E0093E52-78E1-4D2E-9339-09E41FAA50A8}" type="parTrans" cxnId="{137A34E8-4DBE-4A5E-B2C5-E78C96AD2E11}">
      <dgm:prSet/>
      <dgm:spPr/>
      <dgm:t>
        <a:bodyPr/>
        <a:lstStyle/>
        <a:p>
          <a:endParaRPr lang="en-US"/>
        </a:p>
      </dgm:t>
    </dgm:pt>
    <dgm:pt modelId="{148EB9FD-F7B5-4B94-85AD-D67EC1F8B5B2}" type="sibTrans" cxnId="{137A34E8-4DBE-4A5E-B2C5-E78C96AD2E11}">
      <dgm:prSet/>
      <dgm:spPr/>
      <dgm:t>
        <a:bodyPr/>
        <a:lstStyle/>
        <a:p>
          <a:endParaRPr lang="en-US"/>
        </a:p>
      </dgm:t>
    </dgm:pt>
    <dgm:pt modelId="{D89AD440-A484-471D-903C-549C9CE30A86}">
      <dgm:prSet/>
      <dgm:spPr/>
      <dgm:t>
        <a:bodyPr/>
        <a:lstStyle/>
        <a:p>
          <a:pPr>
            <a:lnSpc>
              <a:spcPct val="100000"/>
            </a:lnSpc>
          </a:pPr>
          <a:r>
            <a:rPr lang="en-GB"/>
            <a:t>Information on a far wider range of issues is seen as necessary post-arrival. </a:t>
          </a:r>
          <a:endParaRPr lang="en-US"/>
        </a:p>
      </dgm:t>
    </dgm:pt>
    <dgm:pt modelId="{03770167-0C9C-4533-9A4B-5B861DA32015}" type="parTrans" cxnId="{DA178165-DC71-47DD-B008-A8DA44FB028D}">
      <dgm:prSet/>
      <dgm:spPr/>
      <dgm:t>
        <a:bodyPr/>
        <a:lstStyle/>
        <a:p>
          <a:endParaRPr lang="en-US"/>
        </a:p>
      </dgm:t>
    </dgm:pt>
    <dgm:pt modelId="{37D324CA-5090-4FA3-B381-588D55E70432}" type="sibTrans" cxnId="{DA178165-DC71-47DD-B008-A8DA44FB028D}">
      <dgm:prSet/>
      <dgm:spPr/>
      <dgm:t>
        <a:bodyPr/>
        <a:lstStyle/>
        <a:p>
          <a:endParaRPr lang="en-US"/>
        </a:p>
      </dgm:t>
    </dgm:pt>
    <dgm:pt modelId="{41037C18-AAF3-4F43-9E0B-83F17FB1168D}" type="pres">
      <dgm:prSet presAssocID="{4E8D2441-6C67-441A-B1EF-93DC0CD2F7A2}" presName="root" presStyleCnt="0">
        <dgm:presLayoutVars>
          <dgm:dir/>
          <dgm:resizeHandles val="exact"/>
        </dgm:presLayoutVars>
      </dgm:prSet>
      <dgm:spPr/>
    </dgm:pt>
    <dgm:pt modelId="{797CBAD9-896B-4769-BD03-ABAFC88A86F6}" type="pres">
      <dgm:prSet presAssocID="{972FEDEC-A739-4F91-A7E6-53FAA778250F}" presName="compNode" presStyleCnt="0"/>
      <dgm:spPr/>
    </dgm:pt>
    <dgm:pt modelId="{326A49E9-8287-4288-8536-3DE6E99B1A5D}" type="pres">
      <dgm:prSet presAssocID="{972FEDEC-A739-4F91-A7E6-53FAA778250F}" presName="bgRect" presStyleLbl="bgShp" presStyleIdx="0" presStyleCnt="2"/>
      <dgm:spPr>
        <a:solidFill>
          <a:srgbClr val="92D050"/>
        </a:solidFill>
      </dgm:spPr>
    </dgm:pt>
    <dgm:pt modelId="{5DF765D6-D66B-4FC0-92E4-D6BCC87F4ACC}" type="pres">
      <dgm:prSet presAssocID="{972FEDEC-A739-4F91-A7E6-53FAA778250F}" presName="iconRect" presStyleLbl="node1" presStyleIdx="0" presStyleCnt="2"/>
      <dgm: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70AD47">
              <a:lumMod val="75000"/>
            </a:srgbClr>
          </a:solidFill>
          <a:prstDash val="solid"/>
          <a:miter lim="800000"/>
        </a:ln>
        <a:effectLst/>
      </dgm:spPr>
      <dgm:extLst>
        <a:ext uri="{E40237B7-FDA0-4F09-8148-C483321AD2D9}">
          <dgm14:cNvPr xmlns:dgm14="http://schemas.microsoft.com/office/drawing/2010/diagram" id="0" name="" descr="Person with Idea"/>
        </a:ext>
      </dgm:extLst>
    </dgm:pt>
    <dgm:pt modelId="{941F8C84-54F3-473F-A629-FBD742EA7DC7}" type="pres">
      <dgm:prSet presAssocID="{972FEDEC-A739-4F91-A7E6-53FAA778250F}" presName="spaceRect" presStyleCnt="0"/>
      <dgm:spPr/>
    </dgm:pt>
    <dgm:pt modelId="{276C7DD4-3186-4586-B3F7-6885636BBF19}" type="pres">
      <dgm:prSet presAssocID="{972FEDEC-A739-4F91-A7E6-53FAA778250F}" presName="parTx" presStyleLbl="revTx" presStyleIdx="0" presStyleCnt="2">
        <dgm:presLayoutVars>
          <dgm:chMax val="0"/>
          <dgm:chPref val="0"/>
        </dgm:presLayoutVars>
      </dgm:prSet>
      <dgm:spPr/>
    </dgm:pt>
    <dgm:pt modelId="{95CF372B-D6EC-4C55-9FD0-FDB2B458B98E}" type="pres">
      <dgm:prSet presAssocID="{148EB9FD-F7B5-4B94-85AD-D67EC1F8B5B2}" presName="sibTrans" presStyleCnt="0"/>
      <dgm:spPr/>
    </dgm:pt>
    <dgm:pt modelId="{E66D9C09-FDCE-4E83-B182-D4EBB46D44AD}" type="pres">
      <dgm:prSet presAssocID="{D89AD440-A484-471D-903C-549C9CE30A86}" presName="compNode" presStyleCnt="0"/>
      <dgm:spPr/>
    </dgm:pt>
    <dgm:pt modelId="{E9BD49E4-2FF2-4BF7-9B18-6D82CB2D5BC4}" type="pres">
      <dgm:prSet presAssocID="{D89AD440-A484-471D-903C-549C9CE30A86}" presName="bgRect" presStyleLbl="bgShp" presStyleIdx="1" presStyleCnt="2"/>
      <dgm:spPr>
        <a:solidFill>
          <a:srgbClr val="92D050"/>
        </a:solidFill>
      </dgm:spPr>
    </dgm:pt>
    <dgm:pt modelId="{B2105AA7-2588-4E33-A0BF-DFDC39982C6D}" type="pres">
      <dgm:prSet presAssocID="{D89AD440-A484-471D-903C-549C9CE30A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CE0D9BA5-3031-4F42-99D0-E1B0A1A73E83}" type="pres">
      <dgm:prSet presAssocID="{D89AD440-A484-471D-903C-549C9CE30A86}" presName="spaceRect" presStyleCnt="0"/>
      <dgm:spPr/>
    </dgm:pt>
    <dgm:pt modelId="{E6271E91-31EB-45E9-B9DF-507B0F8B42B2}" type="pres">
      <dgm:prSet presAssocID="{D89AD440-A484-471D-903C-549C9CE30A86}" presName="parTx" presStyleLbl="revTx" presStyleIdx="1" presStyleCnt="2">
        <dgm:presLayoutVars>
          <dgm:chMax val="0"/>
          <dgm:chPref val="0"/>
        </dgm:presLayoutVars>
      </dgm:prSet>
      <dgm:spPr/>
    </dgm:pt>
  </dgm:ptLst>
  <dgm:cxnLst>
    <dgm:cxn modelId="{9EF3D620-B2B4-4C27-9011-2DD59FACB59B}" type="presOf" srcId="{D89AD440-A484-471D-903C-549C9CE30A86}" destId="{E6271E91-31EB-45E9-B9DF-507B0F8B42B2}" srcOrd="0" destOrd="0" presId="urn:microsoft.com/office/officeart/2018/2/layout/IconVerticalSolidList"/>
    <dgm:cxn modelId="{DA178165-DC71-47DD-B008-A8DA44FB028D}" srcId="{4E8D2441-6C67-441A-B1EF-93DC0CD2F7A2}" destId="{D89AD440-A484-471D-903C-549C9CE30A86}" srcOrd="1" destOrd="0" parTransId="{03770167-0C9C-4533-9A4B-5B861DA32015}" sibTransId="{37D324CA-5090-4FA3-B381-588D55E70432}"/>
    <dgm:cxn modelId="{74D2AE58-C2E8-4B58-946E-71F215089AE3}" type="presOf" srcId="{4E8D2441-6C67-441A-B1EF-93DC0CD2F7A2}" destId="{41037C18-AAF3-4F43-9E0B-83F17FB1168D}" srcOrd="0" destOrd="0" presId="urn:microsoft.com/office/officeart/2018/2/layout/IconVerticalSolidList"/>
    <dgm:cxn modelId="{1D3F1D98-52D0-4A1A-A78C-422EEBB6B4C1}" type="presOf" srcId="{972FEDEC-A739-4F91-A7E6-53FAA778250F}" destId="{276C7DD4-3186-4586-B3F7-6885636BBF19}" srcOrd="0" destOrd="0" presId="urn:microsoft.com/office/officeart/2018/2/layout/IconVerticalSolidList"/>
    <dgm:cxn modelId="{137A34E8-4DBE-4A5E-B2C5-E78C96AD2E11}" srcId="{4E8D2441-6C67-441A-B1EF-93DC0CD2F7A2}" destId="{972FEDEC-A739-4F91-A7E6-53FAA778250F}" srcOrd="0" destOrd="0" parTransId="{E0093E52-78E1-4D2E-9339-09E41FAA50A8}" sibTransId="{148EB9FD-F7B5-4B94-85AD-D67EC1F8B5B2}"/>
    <dgm:cxn modelId="{850F2209-21D4-4D62-B3C0-0E23E8C6F4B3}" type="presParOf" srcId="{41037C18-AAF3-4F43-9E0B-83F17FB1168D}" destId="{797CBAD9-896B-4769-BD03-ABAFC88A86F6}" srcOrd="0" destOrd="0" presId="urn:microsoft.com/office/officeart/2018/2/layout/IconVerticalSolidList"/>
    <dgm:cxn modelId="{F3E103EB-0EDB-4DA5-A9AE-94F5DC2A50E5}" type="presParOf" srcId="{797CBAD9-896B-4769-BD03-ABAFC88A86F6}" destId="{326A49E9-8287-4288-8536-3DE6E99B1A5D}" srcOrd="0" destOrd="0" presId="urn:microsoft.com/office/officeart/2018/2/layout/IconVerticalSolidList"/>
    <dgm:cxn modelId="{15469ECC-5FE8-4D84-B3DF-2DCC615620C2}" type="presParOf" srcId="{797CBAD9-896B-4769-BD03-ABAFC88A86F6}" destId="{5DF765D6-D66B-4FC0-92E4-D6BCC87F4ACC}" srcOrd="1" destOrd="0" presId="urn:microsoft.com/office/officeart/2018/2/layout/IconVerticalSolidList"/>
    <dgm:cxn modelId="{9F57DED2-C9F0-4B38-ABC9-3FB7415F0922}" type="presParOf" srcId="{797CBAD9-896B-4769-BD03-ABAFC88A86F6}" destId="{941F8C84-54F3-473F-A629-FBD742EA7DC7}" srcOrd="2" destOrd="0" presId="urn:microsoft.com/office/officeart/2018/2/layout/IconVerticalSolidList"/>
    <dgm:cxn modelId="{6FC4E179-10D5-45A1-93C3-CCB2A69C1DD8}" type="presParOf" srcId="{797CBAD9-896B-4769-BD03-ABAFC88A86F6}" destId="{276C7DD4-3186-4586-B3F7-6885636BBF19}" srcOrd="3" destOrd="0" presId="urn:microsoft.com/office/officeart/2018/2/layout/IconVerticalSolidList"/>
    <dgm:cxn modelId="{2CBF959E-B8E5-41CC-878B-496B52117429}" type="presParOf" srcId="{41037C18-AAF3-4F43-9E0B-83F17FB1168D}" destId="{95CF372B-D6EC-4C55-9FD0-FDB2B458B98E}" srcOrd="1" destOrd="0" presId="urn:microsoft.com/office/officeart/2018/2/layout/IconVerticalSolidList"/>
    <dgm:cxn modelId="{E4C42650-C024-45DE-86DE-0E27BA5720F5}" type="presParOf" srcId="{41037C18-AAF3-4F43-9E0B-83F17FB1168D}" destId="{E66D9C09-FDCE-4E83-B182-D4EBB46D44AD}" srcOrd="2" destOrd="0" presId="urn:microsoft.com/office/officeart/2018/2/layout/IconVerticalSolidList"/>
    <dgm:cxn modelId="{51E924E8-7B4D-4691-9B32-882B6FD2E9BC}" type="presParOf" srcId="{E66D9C09-FDCE-4E83-B182-D4EBB46D44AD}" destId="{E9BD49E4-2FF2-4BF7-9B18-6D82CB2D5BC4}" srcOrd="0" destOrd="0" presId="urn:microsoft.com/office/officeart/2018/2/layout/IconVerticalSolidList"/>
    <dgm:cxn modelId="{8FBCD421-7EAE-4666-B4C8-A70738530937}" type="presParOf" srcId="{E66D9C09-FDCE-4E83-B182-D4EBB46D44AD}" destId="{B2105AA7-2588-4E33-A0BF-DFDC39982C6D}" srcOrd="1" destOrd="0" presId="urn:microsoft.com/office/officeart/2018/2/layout/IconVerticalSolidList"/>
    <dgm:cxn modelId="{923D5FB6-F5D8-4450-AB61-04AB862B2980}" type="presParOf" srcId="{E66D9C09-FDCE-4E83-B182-D4EBB46D44AD}" destId="{CE0D9BA5-3031-4F42-99D0-E1B0A1A73E83}" srcOrd="2" destOrd="0" presId="urn:microsoft.com/office/officeart/2018/2/layout/IconVerticalSolidList"/>
    <dgm:cxn modelId="{51E470B7-FC8C-4D02-AE94-D887707CCF4A}" type="presParOf" srcId="{E66D9C09-FDCE-4E83-B182-D4EBB46D44AD}" destId="{E6271E91-31EB-45E9-B9DF-507B0F8B42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6C999C-6EF8-442B-9161-F3271B26F099}"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379EC166-284A-4F5C-90FC-3DE55F2ABCF4}">
      <dgm:prSet custT="1"/>
      <dgm:spPr/>
      <dgm:t>
        <a:bodyPr/>
        <a:lstStyle/>
        <a:p>
          <a:pPr>
            <a:lnSpc>
              <a:spcPct val="100000"/>
            </a:lnSpc>
          </a:pPr>
          <a:r>
            <a:rPr lang="en-GB" sz="1400"/>
            <a:t>Within a topic there are stages in the migration journey where different types of information become relevant. </a:t>
          </a:r>
          <a:endParaRPr lang="en-US" sz="1400"/>
        </a:p>
      </dgm:t>
    </dgm:pt>
    <dgm:pt modelId="{736E6E63-E3C9-4B8D-B178-F0D68B982AD1}" type="parTrans" cxnId="{7B57C968-1392-4AFE-8A50-4D5604D6C518}">
      <dgm:prSet/>
      <dgm:spPr/>
      <dgm:t>
        <a:bodyPr/>
        <a:lstStyle/>
        <a:p>
          <a:endParaRPr lang="en-US"/>
        </a:p>
      </dgm:t>
    </dgm:pt>
    <dgm:pt modelId="{7B9F805D-2BAE-4531-AD77-FF57FC096890}" type="sibTrans" cxnId="{7B57C968-1392-4AFE-8A50-4D5604D6C518}">
      <dgm:prSet/>
      <dgm:spPr/>
      <dgm:t>
        <a:bodyPr/>
        <a:lstStyle/>
        <a:p>
          <a:endParaRPr lang="en-US"/>
        </a:p>
      </dgm:t>
    </dgm:pt>
    <dgm:pt modelId="{5FF191D6-CB45-4F6B-B225-C44B1F19946F}">
      <dgm:prSet custT="1"/>
      <dgm:spPr/>
      <dgm:t>
        <a:bodyPr/>
        <a:lstStyle/>
        <a:p>
          <a:pPr>
            <a:lnSpc>
              <a:spcPct val="100000"/>
            </a:lnSpc>
          </a:pPr>
          <a:r>
            <a:rPr lang="en-GB" sz="1400"/>
            <a:t>Helpful to present information with these stages in mind. Provide not just information on a topic, but guidance on the sequence of steps needed.</a:t>
          </a:r>
          <a:endParaRPr lang="en-US" sz="1400"/>
        </a:p>
      </dgm:t>
    </dgm:pt>
    <dgm:pt modelId="{F4404ADC-E5F5-4A1C-BBCE-3CF852C353A5}" type="parTrans" cxnId="{485DC8F9-3D2F-4662-AEE6-ABB019DD091D}">
      <dgm:prSet/>
      <dgm:spPr/>
      <dgm:t>
        <a:bodyPr/>
        <a:lstStyle/>
        <a:p>
          <a:endParaRPr lang="en-US"/>
        </a:p>
      </dgm:t>
    </dgm:pt>
    <dgm:pt modelId="{79720C29-20FA-4C02-8917-E7627913D684}" type="sibTrans" cxnId="{485DC8F9-3D2F-4662-AEE6-ABB019DD091D}">
      <dgm:prSet/>
      <dgm:spPr/>
      <dgm:t>
        <a:bodyPr/>
        <a:lstStyle/>
        <a:p>
          <a:endParaRPr lang="en-US"/>
        </a:p>
      </dgm:t>
    </dgm:pt>
    <dgm:pt modelId="{B687B8A7-8A2B-4FA3-97B0-921C04170F6A}">
      <dgm:prSet custT="1"/>
      <dgm:spPr/>
      <dgm:t>
        <a:bodyPr/>
        <a:lstStyle/>
        <a:p>
          <a:pPr>
            <a:lnSpc>
              <a:spcPct val="100000"/>
            </a:lnSpc>
          </a:pPr>
          <a:r>
            <a:rPr lang="en-GB" sz="1400"/>
            <a:t>Helpful if website covers the broad range of issues in ways that allow users to skim over sections </a:t>
          </a:r>
        </a:p>
        <a:p>
          <a:pPr>
            <a:lnSpc>
              <a:spcPct val="100000"/>
            </a:lnSpc>
          </a:pPr>
          <a:r>
            <a:rPr lang="en-GB" sz="1400"/>
            <a:t>This helps raise awareness of support resources that can be returned to at later stages (especially helpful re: emotional/mental health supports)</a:t>
          </a:r>
          <a:endParaRPr lang="en-US" sz="1400"/>
        </a:p>
      </dgm:t>
    </dgm:pt>
    <dgm:pt modelId="{2C895195-2387-4205-B489-8299D8875C6A}" type="parTrans" cxnId="{EF15EF8A-6A16-4EEE-80D2-6DE9F4159DF9}">
      <dgm:prSet/>
      <dgm:spPr/>
      <dgm:t>
        <a:bodyPr/>
        <a:lstStyle/>
        <a:p>
          <a:endParaRPr lang="en-US"/>
        </a:p>
      </dgm:t>
    </dgm:pt>
    <dgm:pt modelId="{48313D37-2D6B-4AB1-8D9F-C4F27D0F2ABD}" type="sibTrans" cxnId="{EF15EF8A-6A16-4EEE-80D2-6DE9F4159DF9}">
      <dgm:prSet/>
      <dgm:spPr/>
      <dgm:t>
        <a:bodyPr/>
        <a:lstStyle/>
        <a:p>
          <a:endParaRPr lang="en-US"/>
        </a:p>
      </dgm:t>
    </dgm:pt>
    <dgm:pt modelId="{0D3D0D0C-319C-405D-BFE9-864CBEFA018A}">
      <dgm:prSet custT="1"/>
      <dgm:spPr/>
      <dgm:t>
        <a:bodyPr/>
        <a:lstStyle/>
        <a:p>
          <a:pPr>
            <a:lnSpc>
              <a:spcPct val="100000"/>
            </a:lnSpc>
          </a:pPr>
          <a:r>
            <a:rPr lang="en-GB" sz="1400"/>
            <a:t>Some information will only be relevant to certain subsets of migrants (e.g.: regarding childcare or specific cultural or religious services). </a:t>
          </a:r>
        </a:p>
        <a:p>
          <a:pPr>
            <a:lnSpc>
              <a:spcPct val="100000"/>
            </a:lnSpc>
          </a:pPr>
          <a:r>
            <a:rPr lang="en-GB" sz="1400"/>
            <a:t>Think through and test how to provide this information effectively so it does not exclude or stereotype particular people or groups.</a:t>
          </a:r>
          <a:endParaRPr lang="en-US" sz="1400"/>
        </a:p>
      </dgm:t>
    </dgm:pt>
    <dgm:pt modelId="{611F3299-8927-4CB6-807C-2754BF924539}" type="parTrans" cxnId="{1CD1072F-B337-423C-8A80-A7ACBA5A734C}">
      <dgm:prSet/>
      <dgm:spPr/>
      <dgm:t>
        <a:bodyPr/>
        <a:lstStyle/>
        <a:p>
          <a:endParaRPr lang="en-US"/>
        </a:p>
      </dgm:t>
    </dgm:pt>
    <dgm:pt modelId="{E0521DB0-386F-4ABC-A08C-D0760E170BDF}" type="sibTrans" cxnId="{1CD1072F-B337-423C-8A80-A7ACBA5A734C}">
      <dgm:prSet/>
      <dgm:spPr/>
      <dgm:t>
        <a:bodyPr/>
        <a:lstStyle/>
        <a:p>
          <a:endParaRPr lang="en-US"/>
        </a:p>
      </dgm:t>
    </dgm:pt>
    <dgm:pt modelId="{79B90BE2-1419-444A-A0D9-0BD2B995C275}" type="pres">
      <dgm:prSet presAssocID="{986C999C-6EF8-442B-9161-F3271B26F099}" presName="root" presStyleCnt="0">
        <dgm:presLayoutVars>
          <dgm:dir/>
          <dgm:resizeHandles val="exact"/>
        </dgm:presLayoutVars>
      </dgm:prSet>
      <dgm:spPr/>
    </dgm:pt>
    <dgm:pt modelId="{C471FFB6-90A0-4C93-86D3-620314D6C5FF}" type="pres">
      <dgm:prSet presAssocID="{379EC166-284A-4F5C-90FC-3DE55F2ABCF4}" presName="compNode" presStyleCnt="0"/>
      <dgm:spPr/>
    </dgm:pt>
    <dgm:pt modelId="{DF3A7A75-FBD1-44B6-8879-C253D89F3696}" type="pres">
      <dgm:prSet presAssocID="{379EC166-284A-4F5C-90FC-3DE55F2ABC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nsfer"/>
        </a:ext>
      </dgm:extLst>
    </dgm:pt>
    <dgm:pt modelId="{149EBA07-20A7-4445-B4C1-95489D9CDA7A}" type="pres">
      <dgm:prSet presAssocID="{379EC166-284A-4F5C-90FC-3DE55F2ABCF4}" presName="spaceRect" presStyleCnt="0"/>
      <dgm:spPr/>
    </dgm:pt>
    <dgm:pt modelId="{7109B1BC-44F8-4A1D-BF55-7A8856B59D2C}" type="pres">
      <dgm:prSet presAssocID="{379EC166-284A-4F5C-90FC-3DE55F2ABCF4}" presName="textRect" presStyleLbl="revTx" presStyleIdx="0" presStyleCnt="4">
        <dgm:presLayoutVars>
          <dgm:chMax val="1"/>
          <dgm:chPref val="1"/>
        </dgm:presLayoutVars>
      </dgm:prSet>
      <dgm:spPr/>
    </dgm:pt>
    <dgm:pt modelId="{6C33AE9A-1510-4E6A-9D29-60384718C689}" type="pres">
      <dgm:prSet presAssocID="{7B9F805D-2BAE-4531-AD77-FF57FC096890}" presName="sibTrans" presStyleCnt="0"/>
      <dgm:spPr/>
    </dgm:pt>
    <dgm:pt modelId="{B6F9908B-2B29-4745-A107-2D0A91A52DBD}" type="pres">
      <dgm:prSet presAssocID="{5FF191D6-CB45-4F6B-B225-C44B1F19946F}" presName="compNode" presStyleCnt="0"/>
      <dgm:spPr/>
    </dgm:pt>
    <dgm:pt modelId="{A97C74CA-1055-4D75-A341-FCAE33E4C78A}" type="pres">
      <dgm:prSet presAssocID="{5FF191D6-CB45-4F6B-B225-C44B1F1994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09D67E6E-AEF6-4887-9436-F6C6701178DF}" type="pres">
      <dgm:prSet presAssocID="{5FF191D6-CB45-4F6B-B225-C44B1F19946F}" presName="spaceRect" presStyleCnt="0"/>
      <dgm:spPr/>
    </dgm:pt>
    <dgm:pt modelId="{D51F6A5B-93E3-47BC-BB07-FBB6120D76A1}" type="pres">
      <dgm:prSet presAssocID="{5FF191D6-CB45-4F6B-B225-C44B1F19946F}" presName="textRect" presStyleLbl="revTx" presStyleIdx="1" presStyleCnt="4">
        <dgm:presLayoutVars>
          <dgm:chMax val="1"/>
          <dgm:chPref val="1"/>
        </dgm:presLayoutVars>
      </dgm:prSet>
      <dgm:spPr/>
    </dgm:pt>
    <dgm:pt modelId="{DA68165F-3417-4843-97B9-CCAF35561957}" type="pres">
      <dgm:prSet presAssocID="{79720C29-20FA-4C02-8917-E7627913D684}" presName="sibTrans" presStyleCnt="0"/>
      <dgm:spPr/>
    </dgm:pt>
    <dgm:pt modelId="{2F7F160B-70AC-468C-9FCD-1CD581A0CA41}" type="pres">
      <dgm:prSet presAssocID="{B687B8A7-8A2B-4FA3-97B0-921C04170F6A}" presName="compNode" presStyleCnt="0"/>
      <dgm:spPr/>
    </dgm:pt>
    <dgm:pt modelId="{FB87C528-398C-4ED4-8162-5C82D8455B17}" type="pres">
      <dgm:prSet presAssocID="{B687B8A7-8A2B-4FA3-97B0-921C04170F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715E8308-B195-41BC-B37B-E6474696544C}" type="pres">
      <dgm:prSet presAssocID="{B687B8A7-8A2B-4FA3-97B0-921C04170F6A}" presName="spaceRect" presStyleCnt="0"/>
      <dgm:spPr/>
    </dgm:pt>
    <dgm:pt modelId="{5C708ED4-A109-4D5D-BDB7-452A58FFBE96}" type="pres">
      <dgm:prSet presAssocID="{B687B8A7-8A2B-4FA3-97B0-921C04170F6A}" presName="textRect" presStyleLbl="revTx" presStyleIdx="2" presStyleCnt="4">
        <dgm:presLayoutVars>
          <dgm:chMax val="1"/>
          <dgm:chPref val="1"/>
        </dgm:presLayoutVars>
      </dgm:prSet>
      <dgm:spPr/>
    </dgm:pt>
    <dgm:pt modelId="{E7F403B3-E4AC-4DCB-BBF4-5B22EDF44E39}" type="pres">
      <dgm:prSet presAssocID="{48313D37-2D6B-4AB1-8D9F-C4F27D0F2ABD}" presName="sibTrans" presStyleCnt="0"/>
      <dgm:spPr/>
    </dgm:pt>
    <dgm:pt modelId="{DF4E00DE-DF93-4E4A-8271-CE885C766A84}" type="pres">
      <dgm:prSet presAssocID="{0D3D0D0C-319C-405D-BFE9-864CBEFA018A}" presName="compNode" presStyleCnt="0"/>
      <dgm:spPr/>
    </dgm:pt>
    <dgm:pt modelId="{2BD625CE-15C7-46C9-8326-C132C5797F92}" type="pres">
      <dgm:prSet presAssocID="{0D3D0D0C-319C-405D-BFE9-864CBEFA018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of people with solid fill"/>
        </a:ext>
      </dgm:extLst>
    </dgm:pt>
    <dgm:pt modelId="{FFC58AAF-BE95-4A1F-84AA-DC24BFB9B5DA}" type="pres">
      <dgm:prSet presAssocID="{0D3D0D0C-319C-405D-BFE9-864CBEFA018A}" presName="spaceRect" presStyleCnt="0"/>
      <dgm:spPr/>
    </dgm:pt>
    <dgm:pt modelId="{7ACE9AF3-57E3-4602-9ED4-4EDFBBFCB213}" type="pres">
      <dgm:prSet presAssocID="{0D3D0D0C-319C-405D-BFE9-864CBEFA018A}" presName="textRect" presStyleLbl="revTx" presStyleIdx="3" presStyleCnt="4" custScaleX="129621">
        <dgm:presLayoutVars>
          <dgm:chMax val="1"/>
          <dgm:chPref val="1"/>
        </dgm:presLayoutVars>
      </dgm:prSet>
      <dgm:spPr/>
    </dgm:pt>
  </dgm:ptLst>
  <dgm:cxnLst>
    <dgm:cxn modelId="{1CD1072F-B337-423C-8A80-A7ACBA5A734C}" srcId="{986C999C-6EF8-442B-9161-F3271B26F099}" destId="{0D3D0D0C-319C-405D-BFE9-864CBEFA018A}" srcOrd="3" destOrd="0" parTransId="{611F3299-8927-4CB6-807C-2754BF924539}" sibTransId="{E0521DB0-386F-4ABC-A08C-D0760E170BDF}"/>
    <dgm:cxn modelId="{4281095F-2672-4307-A655-EC6BECA6D935}" type="presOf" srcId="{B687B8A7-8A2B-4FA3-97B0-921C04170F6A}" destId="{5C708ED4-A109-4D5D-BDB7-452A58FFBE96}" srcOrd="0" destOrd="0" presId="urn:microsoft.com/office/officeart/2018/2/layout/IconLabelList"/>
    <dgm:cxn modelId="{7B57C968-1392-4AFE-8A50-4D5604D6C518}" srcId="{986C999C-6EF8-442B-9161-F3271B26F099}" destId="{379EC166-284A-4F5C-90FC-3DE55F2ABCF4}" srcOrd="0" destOrd="0" parTransId="{736E6E63-E3C9-4B8D-B178-F0D68B982AD1}" sibTransId="{7B9F805D-2BAE-4531-AD77-FF57FC096890}"/>
    <dgm:cxn modelId="{EF15EF8A-6A16-4EEE-80D2-6DE9F4159DF9}" srcId="{986C999C-6EF8-442B-9161-F3271B26F099}" destId="{B687B8A7-8A2B-4FA3-97B0-921C04170F6A}" srcOrd="2" destOrd="0" parTransId="{2C895195-2387-4205-B489-8299D8875C6A}" sibTransId="{48313D37-2D6B-4AB1-8D9F-C4F27D0F2ABD}"/>
    <dgm:cxn modelId="{A393099D-02C9-401E-8B1C-BCC3E38D2E3C}" type="presOf" srcId="{5FF191D6-CB45-4F6B-B225-C44B1F19946F}" destId="{D51F6A5B-93E3-47BC-BB07-FBB6120D76A1}" srcOrd="0" destOrd="0" presId="urn:microsoft.com/office/officeart/2018/2/layout/IconLabelList"/>
    <dgm:cxn modelId="{A2535EBC-4387-4B12-9D89-F84CF6FE2B8C}" type="presOf" srcId="{0D3D0D0C-319C-405D-BFE9-864CBEFA018A}" destId="{7ACE9AF3-57E3-4602-9ED4-4EDFBBFCB213}" srcOrd="0" destOrd="0" presId="urn:microsoft.com/office/officeart/2018/2/layout/IconLabelList"/>
    <dgm:cxn modelId="{5BEFBFBE-1E62-41BC-A14F-A34C834F3A89}" type="presOf" srcId="{986C999C-6EF8-442B-9161-F3271B26F099}" destId="{79B90BE2-1419-444A-A0D9-0BD2B995C275}" srcOrd="0" destOrd="0" presId="urn:microsoft.com/office/officeart/2018/2/layout/IconLabelList"/>
    <dgm:cxn modelId="{D374E0C4-C081-40F2-A04E-5CE7B5F3C373}" type="presOf" srcId="{379EC166-284A-4F5C-90FC-3DE55F2ABCF4}" destId="{7109B1BC-44F8-4A1D-BF55-7A8856B59D2C}" srcOrd="0" destOrd="0" presId="urn:microsoft.com/office/officeart/2018/2/layout/IconLabelList"/>
    <dgm:cxn modelId="{485DC8F9-3D2F-4662-AEE6-ABB019DD091D}" srcId="{986C999C-6EF8-442B-9161-F3271B26F099}" destId="{5FF191D6-CB45-4F6B-B225-C44B1F19946F}" srcOrd="1" destOrd="0" parTransId="{F4404ADC-E5F5-4A1C-BBCE-3CF852C353A5}" sibTransId="{79720C29-20FA-4C02-8917-E7627913D684}"/>
    <dgm:cxn modelId="{A5C04335-B2F2-4272-87EB-C974375DFA29}" type="presParOf" srcId="{79B90BE2-1419-444A-A0D9-0BD2B995C275}" destId="{C471FFB6-90A0-4C93-86D3-620314D6C5FF}" srcOrd="0" destOrd="0" presId="urn:microsoft.com/office/officeart/2018/2/layout/IconLabelList"/>
    <dgm:cxn modelId="{220CB950-3784-4C46-97EF-F75618916FAE}" type="presParOf" srcId="{C471FFB6-90A0-4C93-86D3-620314D6C5FF}" destId="{DF3A7A75-FBD1-44B6-8879-C253D89F3696}" srcOrd="0" destOrd="0" presId="urn:microsoft.com/office/officeart/2018/2/layout/IconLabelList"/>
    <dgm:cxn modelId="{86F4C212-0D16-4919-914D-BA12DCFA65F5}" type="presParOf" srcId="{C471FFB6-90A0-4C93-86D3-620314D6C5FF}" destId="{149EBA07-20A7-4445-B4C1-95489D9CDA7A}" srcOrd="1" destOrd="0" presId="urn:microsoft.com/office/officeart/2018/2/layout/IconLabelList"/>
    <dgm:cxn modelId="{B9D8BB5C-84BA-495F-BB21-24A7F3E8E8EE}" type="presParOf" srcId="{C471FFB6-90A0-4C93-86D3-620314D6C5FF}" destId="{7109B1BC-44F8-4A1D-BF55-7A8856B59D2C}" srcOrd="2" destOrd="0" presId="urn:microsoft.com/office/officeart/2018/2/layout/IconLabelList"/>
    <dgm:cxn modelId="{FDB9545F-C141-4A8C-8950-E3FE499AFBA4}" type="presParOf" srcId="{79B90BE2-1419-444A-A0D9-0BD2B995C275}" destId="{6C33AE9A-1510-4E6A-9D29-60384718C689}" srcOrd="1" destOrd="0" presId="urn:microsoft.com/office/officeart/2018/2/layout/IconLabelList"/>
    <dgm:cxn modelId="{B539E2A1-4E47-4493-82B6-62A4298F6080}" type="presParOf" srcId="{79B90BE2-1419-444A-A0D9-0BD2B995C275}" destId="{B6F9908B-2B29-4745-A107-2D0A91A52DBD}" srcOrd="2" destOrd="0" presId="urn:microsoft.com/office/officeart/2018/2/layout/IconLabelList"/>
    <dgm:cxn modelId="{FA424EEC-6A17-4C95-BD81-7D758A238455}" type="presParOf" srcId="{B6F9908B-2B29-4745-A107-2D0A91A52DBD}" destId="{A97C74CA-1055-4D75-A341-FCAE33E4C78A}" srcOrd="0" destOrd="0" presId="urn:microsoft.com/office/officeart/2018/2/layout/IconLabelList"/>
    <dgm:cxn modelId="{3C48CAD2-6292-4989-B45B-31AF9F49340F}" type="presParOf" srcId="{B6F9908B-2B29-4745-A107-2D0A91A52DBD}" destId="{09D67E6E-AEF6-4887-9436-F6C6701178DF}" srcOrd="1" destOrd="0" presId="urn:microsoft.com/office/officeart/2018/2/layout/IconLabelList"/>
    <dgm:cxn modelId="{BBAAC613-DA13-4423-9DCF-28B505CB9793}" type="presParOf" srcId="{B6F9908B-2B29-4745-A107-2D0A91A52DBD}" destId="{D51F6A5B-93E3-47BC-BB07-FBB6120D76A1}" srcOrd="2" destOrd="0" presId="urn:microsoft.com/office/officeart/2018/2/layout/IconLabelList"/>
    <dgm:cxn modelId="{065D3E5A-DD00-4C87-A957-4F8D0A8A873A}" type="presParOf" srcId="{79B90BE2-1419-444A-A0D9-0BD2B995C275}" destId="{DA68165F-3417-4843-97B9-CCAF35561957}" srcOrd="3" destOrd="0" presId="urn:microsoft.com/office/officeart/2018/2/layout/IconLabelList"/>
    <dgm:cxn modelId="{BD22C769-1C91-4C7E-B7E0-A94D14982238}" type="presParOf" srcId="{79B90BE2-1419-444A-A0D9-0BD2B995C275}" destId="{2F7F160B-70AC-468C-9FCD-1CD581A0CA41}" srcOrd="4" destOrd="0" presId="urn:microsoft.com/office/officeart/2018/2/layout/IconLabelList"/>
    <dgm:cxn modelId="{0B37B276-8CD1-4126-9253-8D38E90CF27F}" type="presParOf" srcId="{2F7F160B-70AC-468C-9FCD-1CD581A0CA41}" destId="{FB87C528-398C-4ED4-8162-5C82D8455B17}" srcOrd="0" destOrd="0" presId="urn:microsoft.com/office/officeart/2018/2/layout/IconLabelList"/>
    <dgm:cxn modelId="{09FB6784-2407-42E6-A092-879D725DC26A}" type="presParOf" srcId="{2F7F160B-70AC-468C-9FCD-1CD581A0CA41}" destId="{715E8308-B195-41BC-B37B-E6474696544C}" srcOrd="1" destOrd="0" presId="urn:microsoft.com/office/officeart/2018/2/layout/IconLabelList"/>
    <dgm:cxn modelId="{92FF2559-CA2D-4C3F-8323-C5D5AB400C62}" type="presParOf" srcId="{2F7F160B-70AC-468C-9FCD-1CD581A0CA41}" destId="{5C708ED4-A109-4D5D-BDB7-452A58FFBE96}" srcOrd="2" destOrd="0" presId="urn:microsoft.com/office/officeart/2018/2/layout/IconLabelList"/>
    <dgm:cxn modelId="{2D1B1E55-A995-4880-9D52-311038597FDD}" type="presParOf" srcId="{79B90BE2-1419-444A-A0D9-0BD2B995C275}" destId="{E7F403B3-E4AC-4DCB-BBF4-5B22EDF44E39}" srcOrd="5" destOrd="0" presId="urn:microsoft.com/office/officeart/2018/2/layout/IconLabelList"/>
    <dgm:cxn modelId="{DD701723-87CC-4A43-81AA-0D086290F5D7}" type="presParOf" srcId="{79B90BE2-1419-444A-A0D9-0BD2B995C275}" destId="{DF4E00DE-DF93-4E4A-8271-CE885C766A84}" srcOrd="6" destOrd="0" presId="urn:microsoft.com/office/officeart/2018/2/layout/IconLabelList"/>
    <dgm:cxn modelId="{683E4D00-F250-4BFF-B428-885519F7C732}" type="presParOf" srcId="{DF4E00DE-DF93-4E4A-8271-CE885C766A84}" destId="{2BD625CE-15C7-46C9-8326-C132C5797F92}" srcOrd="0" destOrd="0" presId="urn:microsoft.com/office/officeart/2018/2/layout/IconLabelList"/>
    <dgm:cxn modelId="{DBC8ED09-5930-4C25-AA01-FAD89EC863D4}" type="presParOf" srcId="{DF4E00DE-DF93-4E4A-8271-CE885C766A84}" destId="{FFC58AAF-BE95-4A1F-84AA-DC24BFB9B5DA}" srcOrd="1" destOrd="0" presId="urn:microsoft.com/office/officeart/2018/2/layout/IconLabelList"/>
    <dgm:cxn modelId="{110F1656-9DB5-4A78-AC28-E47274D29475}" type="presParOf" srcId="{DF4E00DE-DF93-4E4A-8271-CE885C766A84}" destId="{7ACE9AF3-57E3-4602-9ED4-4EDFBBFCB21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742141C-9E83-474A-94CE-33B21814166E}" type="doc">
      <dgm:prSet loTypeId="urn:microsoft.com/office/officeart/2005/8/layout/arrow5" loCatId="process" qsTypeId="urn:microsoft.com/office/officeart/2005/8/quickstyle/simple2" qsCatId="simple" csTypeId="urn:microsoft.com/office/officeart/2005/8/colors/accent5_2" csCatId="accent5" phldr="1"/>
      <dgm:spPr/>
      <dgm:t>
        <a:bodyPr/>
        <a:lstStyle/>
        <a:p>
          <a:endParaRPr lang="en-US"/>
        </a:p>
      </dgm:t>
    </dgm:pt>
    <dgm:pt modelId="{5EFF75D7-F8FE-4815-A078-1CCD9779194E}">
      <dgm:prSet/>
      <dgm:spPr>
        <a:solidFill>
          <a:srgbClr val="B899CB"/>
        </a:solidFill>
      </dgm:spPr>
      <dgm:t>
        <a:bodyPr/>
        <a:lstStyle/>
        <a:p>
          <a:r>
            <a:rPr lang="en-GB" b="1"/>
            <a:t>A reliable source of clear, accessible information</a:t>
          </a:r>
          <a:endParaRPr lang="en-US"/>
        </a:p>
      </dgm:t>
    </dgm:pt>
    <dgm:pt modelId="{74276AAE-0729-4D3D-A26D-24CAE71E509D}" type="parTrans" cxnId="{1F6D28B1-B996-405A-B701-AD0E68FB0A6D}">
      <dgm:prSet/>
      <dgm:spPr/>
      <dgm:t>
        <a:bodyPr/>
        <a:lstStyle/>
        <a:p>
          <a:endParaRPr lang="en-US"/>
        </a:p>
      </dgm:t>
    </dgm:pt>
    <dgm:pt modelId="{247EC7B6-37DB-48A6-9E9A-9DE85FFBEA10}" type="sibTrans" cxnId="{1F6D28B1-B996-405A-B701-AD0E68FB0A6D}">
      <dgm:prSet/>
      <dgm:spPr>
        <a:solidFill>
          <a:srgbClr val="DCCAEE">
            <a:alpha val="90000"/>
          </a:srgbClr>
        </a:solidFill>
      </dgm:spPr>
      <dgm:t>
        <a:bodyPr/>
        <a:lstStyle/>
        <a:p>
          <a:endParaRPr lang="en-US"/>
        </a:p>
      </dgm:t>
    </dgm:pt>
    <dgm:pt modelId="{784F94BA-8867-4DAD-926E-91295D92AB22}">
      <dgm:prSet/>
      <dgm:spPr>
        <a:solidFill>
          <a:srgbClr val="B899CB"/>
        </a:solidFill>
      </dgm:spPr>
      <dgm:t>
        <a:bodyPr/>
        <a:lstStyle/>
        <a:p>
          <a:r>
            <a:rPr lang="en-GB" b="1"/>
            <a:t>Site structure and navigability are paramount</a:t>
          </a:r>
          <a:endParaRPr lang="en-US"/>
        </a:p>
      </dgm:t>
    </dgm:pt>
    <dgm:pt modelId="{180785C2-016B-4A51-A8AC-46DEBA303DCC}" type="parTrans" cxnId="{FF3D2036-D8A9-476A-A497-82E58E76F2F8}">
      <dgm:prSet/>
      <dgm:spPr/>
      <dgm:t>
        <a:bodyPr/>
        <a:lstStyle/>
        <a:p>
          <a:endParaRPr lang="en-US"/>
        </a:p>
      </dgm:t>
    </dgm:pt>
    <dgm:pt modelId="{56F6647B-A895-4953-BD0B-9BAAD361A793}" type="sibTrans" cxnId="{FF3D2036-D8A9-476A-A497-82E58E76F2F8}">
      <dgm:prSet/>
      <dgm:spPr>
        <a:solidFill>
          <a:srgbClr val="DCCAEE">
            <a:alpha val="90000"/>
          </a:srgbClr>
        </a:solidFill>
      </dgm:spPr>
      <dgm:t>
        <a:bodyPr/>
        <a:lstStyle/>
        <a:p>
          <a:endParaRPr lang="en-US"/>
        </a:p>
      </dgm:t>
    </dgm:pt>
    <dgm:pt modelId="{6C87BFF3-7B68-4884-A0AD-1FBBCCFEFDF7}">
      <dgm:prSet/>
      <dgm:spPr>
        <a:solidFill>
          <a:srgbClr val="B899CB"/>
        </a:solidFill>
      </dgm:spPr>
      <dgm:t>
        <a:bodyPr/>
        <a:lstStyle/>
        <a:p>
          <a:r>
            <a:rPr lang="en-GB" b="1"/>
            <a:t>A user friendly, welcoming and balanced tone</a:t>
          </a:r>
          <a:endParaRPr lang="en-US"/>
        </a:p>
      </dgm:t>
    </dgm:pt>
    <dgm:pt modelId="{F9536E1D-1FC8-41FC-AB2B-3F2F3A510B1E}" type="parTrans" cxnId="{6F12FF13-6168-4E1C-9638-37DBE2AE83A0}">
      <dgm:prSet/>
      <dgm:spPr/>
      <dgm:t>
        <a:bodyPr/>
        <a:lstStyle/>
        <a:p>
          <a:endParaRPr lang="en-US"/>
        </a:p>
      </dgm:t>
    </dgm:pt>
    <dgm:pt modelId="{2B9E364B-E72C-49E4-B13B-0AB030B47EE2}" type="sibTrans" cxnId="{6F12FF13-6168-4E1C-9638-37DBE2AE83A0}">
      <dgm:prSet/>
      <dgm:spPr>
        <a:solidFill>
          <a:srgbClr val="DCCAEE">
            <a:alpha val="90000"/>
          </a:srgbClr>
        </a:solidFill>
      </dgm:spPr>
      <dgm:t>
        <a:bodyPr/>
        <a:lstStyle/>
        <a:p>
          <a:endParaRPr lang="en-US"/>
        </a:p>
      </dgm:t>
    </dgm:pt>
    <dgm:pt modelId="{CDE95699-0A41-4C6A-AD39-9EEF422DBCAF}">
      <dgm:prSet/>
      <dgm:spPr>
        <a:solidFill>
          <a:srgbClr val="B899CB"/>
        </a:solidFill>
      </dgm:spPr>
      <dgm:t>
        <a:bodyPr/>
        <a:lstStyle/>
        <a:p>
          <a:r>
            <a:rPr lang="en-GB" b="1"/>
            <a:t>Interactive content and wider links</a:t>
          </a:r>
          <a:endParaRPr lang="en-US"/>
        </a:p>
      </dgm:t>
    </dgm:pt>
    <dgm:pt modelId="{03D23576-07B1-416B-A43B-66D5442ABFFB}" type="parTrans" cxnId="{7A90A28B-5908-407E-9601-C8824D94255F}">
      <dgm:prSet/>
      <dgm:spPr/>
      <dgm:t>
        <a:bodyPr/>
        <a:lstStyle/>
        <a:p>
          <a:endParaRPr lang="en-US"/>
        </a:p>
      </dgm:t>
    </dgm:pt>
    <dgm:pt modelId="{C18A5A80-BED7-4A16-8352-75721BC235B4}" type="sibTrans" cxnId="{7A90A28B-5908-407E-9601-C8824D94255F}">
      <dgm:prSet/>
      <dgm:spPr>
        <a:solidFill>
          <a:srgbClr val="DCCAEE">
            <a:alpha val="90000"/>
          </a:srgbClr>
        </a:solidFill>
      </dgm:spPr>
      <dgm:t>
        <a:bodyPr/>
        <a:lstStyle/>
        <a:p>
          <a:endParaRPr lang="en-US"/>
        </a:p>
      </dgm:t>
    </dgm:pt>
    <dgm:pt modelId="{976C7DCE-22EC-4A9A-A9AF-3514DA5B2B94}">
      <dgm:prSet/>
      <dgm:spPr>
        <a:solidFill>
          <a:srgbClr val="B899CB"/>
        </a:solidFill>
      </dgm:spPr>
      <dgm:t>
        <a:bodyPr/>
        <a:lstStyle/>
        <a:p>
          <a:r>
            <a:rPr lang="en-GB" b="1"/>
            <a:t>An inclusive site with good feedback mechanisms</a:t>
          </a:r>
          <a:endParaRPr lang="en-US"/>
        </a:p>
      </dgm:t>
    </dgm:pt>
    <dgm:pt modelId="{23E1E30C-CDAF-4A3C-8C4C-07882CAEC1FE}" type="parTrans" cxnId="{6FDFEF61-1A07-4E28-9F6C-793624FB7155}">
      <dgm:prSet/>
      <dgm:spPr/>
      <dgm:t>
        <a:bodyPr/>
        <a:lstStyle/>
        <a:p>
          <a:endParaRPr lang="en-US"/>
        </a:p>
      </dgm:t>
    </dgm:pt>
    <dgm:pt modelId="{B4F00892-2A5E-48F9-B3AC-005060738F72}" type="sibTrans" cxnId="{6FDFEF61-1A07-4E28-9F6C-793624FB7155}">
      <dgm:prSet/>
      <dgm:spPr/>
      <dgm:t>
        <a:bodyPr/>
        <a:lstStyle/>
        <a:p>
          <a:endParaRPr lang="en-US"/>
        </a:p>
      </dgm:t>
    </dgm:pt>
    <dgm:pt modelId="{0826832C-1A5C-4BED-96BE-6DDB7E1B1FDE}" type="pres">
      <dgm:prSet presAssocID="{9742141C-9E83-474A-94CE-33B21814166E}" presName="diagram" presStyleCnt="0">
        <dgm:presLayoutVars>
          <dgm:dir/>
          <dgm:resizeHandles val="exact"/>
        </dgm:presLayoutVars>
      </dgm:prSet>
      <dgm:spPr/>
    </dgm:pt>
    <dgm:pt modelId="{0969DD7E-65EA-4921-81EA-C30C0D0B1CE0}" type="pres">
      <dgm:prSet presAssocID="{5EFF75D7-F8FE-4815-A078-1CCD9779194E}" presName="arrow" presStyleLbl="node1" presStyleIdx="0" presStyleCnt="5">
        <dgm:presLayoutVars>
          <dgm:bulletEnabled val="1"/>
        </dgm:presLayoutVars>
      </dgm:prSet>
      <dgm:spPr/>
    </dgm:pt>
    <dgm:pt modelId="{C8E52084-1AFB-4416-83F7-519D6C4EC1B4}" type="pres">
      <dgm:prSet presAssocID="{784F94BA-8867-4DAD-926E-91295D92AB22}" presName="arrow" presStyleLbl="node1" presStyleIdx="1" presStyleCnt="5">
        <dgm:presLayoutVars>
          <dgm:bulletEnabled val="1"/>
        </dgm:presLayoutVars>
      </dgm:prSet>
      <dgm:spPr/>
    </dgm:pt>
    <dgm:pt modelId="{02EA45F1-84A0-42DC-99FF-D1C9C416F234}" type="pres">
      <dgm:prSet presAssocID="{6C87BFF3-7B68-4884-A0AD-1FBBCCFEFDF7}" presName="arrow" presStyleLbl="node1" presStyleIdx="2" presStyleCnt="5">
        <dgm:presLayoutVars>
          <dgm:bulletEnabled val="1"/>
        </dgm:presLayoutVars>
      </dgm:prSet>
      <dgm:spPr/>
    </dgm:pt>
    <dgm:pt modelId="{67FD5146-6819-4BA3-BA97-A27A945E282B}" type="pres">
      <dgm:prSet presAssocID="{CDE95699-0A41-4C6A-AD39-9EEF422DBCAF}" presName="arrow" presStyleLbl="node1" presStyleIdx="3" presStyleCnt="5">
        <dgm:presLayoutVars>
          <dgm:bulletEnabled val="1"/>
        </dgm:presLayoutVars>
      </dgm:prSet>
      <dgm:spPr/>
    </dgm:pt>
    <dgm:pt modelId="{F0F37FE6-A610-4882-B0D7-E147248A931D}" type="pres">
      <dgm:prSet presAssocID="{976C7DCE-22EC-4A9A-A9AF-3514DA5B2B94}" presName="arrow" presStyleLbl="node1" presStyleIdx="4" presStyleCnt="5">
        <dgm:presLayoutVars>
          <dgm:bulletEnabled val="1"/>
        </dgm:presLayoutVars>
      </dgm:prSet>
      <dgm:spPr/>
    </dgm:pt>
  </dgm:ptLst>
  <dgm:cxnLst>
    <dgm:cxn modelId="{6F12FF13-6168-4E1C-9638-37DBE2AE83A0}" srcId="{9742141C-9E83-474A-94CE-33B21814166E}" destId="{6C87BFF3-7B68-4884-A0AD-1FBBCCFEFDF7}" srcOrd="2" destOrd="0" parTransId="{F9536E1D-1FC8-41FC-AB2B-3F2F3A510B1E}" sibTransId="{2B9E364B-E72C-49E4-B13B-0AB030B47EE2}"/>
    <dgm:cxn modelId="{A33F9534-D049-447E-8DC4-1AB00CE392DF}" type="presOf" srcId="{976C7DCE-22EC-4A9A-A9AF-3514DA5B2B94}" destId="{F0F37FE6-A610-4882-B0D7-E147248A931D}" srcOrd="0" destOrd="0" presId="urn:microsoft.com/office/officeart/2005/8/layout/arrow5"/>
    <dgm:cxn modelId="{FF3D2036-D8A9-476A-A497-82E58E76F2F8}" srcId="{9742141C-9E83-474A-94CE-33B21814166E}" destId="{784F94BA-8867-4DAD-926E-91295D92AB22}" srcOrd="1" destOrd="0" parTransId="{180785C2-016B-4A51-A8AC-46DEBA303DCC}" sibTransId="{56F6647B-A895-4953-BD0B-9BAAD361A793}"/>
    <dgm:cxn modelId="{6FDFEF61-1A07-4E28-9F6C-793624FB7155}" srcId="{9742141C-9E83-474A-94CE-33B21814166E}" destId="{976C7DCE-22EC-4A9A-A9AF-3514DA5B2B94}" srcOrd="4" destOrd="0" parTransId="{23E1E30C-CDAF-4A3C-8C4C-07882CAEC1FE}" sibTransId="{B4F00892-2A5E-48F9-B3AC-005060738F72}"/>
    <dgm:cxn modelId="{51A52276-0B33-408A-B070-2AC15767DDA3}" type="presOf" srcId="{784F94BA-8867-4DAD-926E-91295D92AB22}" destId="{C8E52084-1AFB-4416-83F7-519D6C4EC1B4}" srcOrd="0" destOrd="0" presId="urn:microsoft.com/office/officeart/2005/8/layout/arrow5"/>
    <dgm:cxn modelId="{519B5277-203D-4A3A-BD01-7981868E786C}" type="presOf" srcId="{CDE95699-0A41-4C6A-AD39-9EEF422DBCAF}" destId="{67FD5146-6819-4BA3-BA97-A27A945E282B}" srcOrd="0" destOrd="0" presId="urn:microsoft.com/office/officeart/2005/8/layout/arrow5"/>
    <dgm:cxn modelId="{6124D77C-BBE5-4998-8487-C90A4E53CA18}" type="presOf" srcId="{5EFF75D7-F8FE-4815-A078-1CCD9779194E}" destId="{0969DD7E-65EA-4921-81EA-C30C0D0B1CE0}" srcOrd="0" destOrd="0" presId="urn:microsoft.com/office/officeart/2005/8/layout/arrow5"/>
    <dgm:cxn modelId="{7A90A28B-5908-407E-9601-C8824D94255F}" srcId="{9742141C-9E83-474A-94CE-33B21814166E}" destId="{CDE95699-0A41-4C6A-AD39-9EEF422DBCAF}" srcOrd="3" destOrd="0" parTransId="{03D23576-07B1-416B-A43B-66D5442ABFFB}" sibTransId="{C18A5A80-BED7-4A16-8352-75721BC235B4}"/>
    <dgm:cxn modelId="{1F6D28B1-B996-405A-B701-AD0E68FB0A6D}" srcId="{9742141C-9E83-474A-94CE-33B21814166E}" destId="{5EFF75D7-F8FE-4815-A078-1CCD9779194E}" srcOrd="0" destOrd="0" parTransId="{74276AAE-0729-4D3D-A26D-24CAE71E509D}" sibTransId="{247EC7B6-37DB-48A6-9E9A-9DE85FFBEA10}"/>
    <dgm:cxn modelId="{8CE607B9-C8A1-4F16-862D-55C3F32B865B}" type="presOf" srcId="{6C87BFF3-7B68-4884-A0AD-1FBBCCFEFDF7}" destId="{02EA45F1-84A0-42DC-99FF-D1C9C416F234}" srcOrd="0" destOrd="0" presId="urn:microsoft.com/office/officeart/2005/8/layout/arrow5"/>
    <dgm:cxn modelId="{DAEE5CC7-36E9-4BEC-B717-9C82578A01F2}" type="presOf" srcId="{9742141C-9E83-474A-94CE-33B21814166E}" destId="{0826832C-1A5C-4BED-96BE-6DDB7E1B1FDE}" srcOrd="0" destOrd="0" presId="urn:microsoft.com/office/officeart/2005/8/layout/arrow5"/>
    <dgm:cxn modelId="{2DD2212E-2609-4125-B7F4-9F5B62A40460}" type="presParOf" srcId="{0826832C-1A5C-4BED-96BE-6DDB7E1B1FDE}" destId="{0969DD7E-65EA-4921-81EA-C30C0D0B1CE0}" srcOrd="0" destOrd="0" presId="urn:microsoft.com/office/officeart/2005/8/layout/arrow5"/>
    <dgm:cxn modelId="{8282B15D-AED0-4BE8-94DF-36792C59CA13}" type="presParOf" srcId="{0826832C-1A5C-4BED-96BE-6DDB7E1B1FDE}" destId="{C8E52084-1AFB-4416-83F7-519D6C4EC1B4}" srcOrd="1" destOrd="0" presId="urn:microsoft.com/office/officeart/2005/8/layout/arrow5"/>
    <dgm:cxn modelId="{E6237522-4436-43C4-9CBD-66A023648557}" type="presParOf" srcId="{0826832C-1A5C-4BED-96BE-6DDB7E1B1FDE}" destId="{02EA45F1-84A0-42DC-99FF-D1C9C416F234}" srcOrd="2" destOrd="0" presId="urn:microsoft.com/office/officeart/2005/8/layout/arrow5"/>
    <dgm:cxn modelId="{73DFD95D-C86D-4C99-9526-971DCB09DA84}" type="presParOf" srcId="{0826832C-1A5C-4BED-96BE-6DDB7E1B1FDE}" destId="{67FD5146-6819-4BA3-BA97-A27A945E282B}" srcOrd="3" destOrd="0" presId="urn:microsoft.com/office/officeart/2005/8/layout/arrow5"/>
    <dgm:cxn modelId="{2164DCD0-B4B6-4484-BA8D-41604E07C836}" type="presParOf" srcId="{0826832C-1A5C-4BED-96BE-6DDB7E1B1FDE}" destId="{F0F37FE6-A610-4882-B0D7-E147248A931D}"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B7847-55D8-4D7A-9620-90F1E873C66E}">
      <dsp:nvSpPr>
        <dsp:cNvPr id="0" name=""/>
        <dsp:cNvSpPr/>
      </dsp:nvSpPr>
      <dsp:spPr>
        <a:xfrm>
          <a:off x="1091643" y="2095"/>
          <a:ext cx="903919" cy="903919"/>
        </a:xfrm>
        <a:prstGeom prst="round2DiagRect">
          <a:avLst>
            <a:gd name="adj1" fmla="val 29727"/>
            <a:gd name="adj2" fmla="val 0"/>
          </a:avLst>
        </a:prstGeom>
        <a:solidFill>
          <a:srgbClr val="002060"/>
        </a:solidFill>
        <a:ln>
          <a:noFill/>
        </a:ln>
        <a:effectLst/>
      </dsp:spPr>
      <dsp:style>
        <a:lnRef idx="0">
          <a:scrgbClr r="0" g="0" b="0"/>
        </a:lnRef>
        <a:fillRef idx="1">
          <a:scrgbClr r="0" g="0" b="0"/>
        </a:fillRef>
        <a:effectRef idx="0">
          <a:scrgbClr r="0" g="0" b="0"/>
        </a:effectRef>
        <a:fontRef idx="minor"/>
      </dsp:style>
    </dsp:sp>
    <dsp:sp modelId="{ED1A81F1-13B0-476C-811E-F7A49038174E}">
      <dsp:nvSpPr>
        <dsp:cNvPr id="0" name=""/>
        <dsp:cNvSpPr/>
      </dsp:nvSpPr>
      <dsp:spPr>
        <a:xfrm>
          <a:off x="1284281" y="194734"/>
          <a:ext cx="518642" cy="518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85BF5B-AF22-42BB-B8F1-6788F865E2DF}">
      <dsp:nvSpPr>
        <dsp:cNvPr id="0" name=""/>
        <dsp:cNvSpPr/>
      </dsp:nvSpPr>
      <dsp:spPr>
        <a:xfrm>
          <a:off x="802685" y="1187564"/>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rgbClr val="002060"/>
              </a:solidFill>
            </a:rPr>
            <a:t>Objectives and Methodology</a:t>
          </a:r>
        </a:p>
      </dsp:txBody>
      <dsp:txXfrm>
        <a:off x="802685" y="1187564"/>
        <a:ext cx="1481835" cy="592734"/>
      </dsp:txXfrm>
    </dsp:sp>
    <dsp:sp modelId="{0F4C2767-CD5C-4B32-A78E-D4C357A17F2B}">
      <dsp:nvSpPr>
        <dsp:cNvPr id="0" name=""/>
        <dsp:cNvSpPr/>
      </dsp:nvSpPr>
      <dsp:spPr>
        <a:xfrm>
          <a:off x="2832800" y="2095"/>
          <a:ext cx="903919" cy="903919"/>
        </a:xfrm>
        <a:prstGeom prst="round2DiagRect">
          <a:avLst>
            <a:gd name="adj1" fmla="val 29727"/>
            <a:gd name="adj2" fmla="val 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945E93B4-D30E-4ADF-BC0B-090F6A1574E5}">
      <dsp:nvSpPr>
        <dsp:cNvPr id="0" name=""/>
        <dsp:cNvSpPr/>
      </dsp:nvSpPr>
      <dsp:spPr>
        <a:xfrm>
          <a:off x="3025439" y="194734"/>
          <a:ext cx="518642" cy="518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A964C-0C32-4CE3-A7C3-67EBCE709695}">
      <dsp:nvSpPr>
        <dsp:cNvPr id="0" name=""/>
        <dsp:cNvSpPr/>
      </dsp:nvSpPr>
      <dsp:spPr>
        <a:xfrm>
          <a:off x="2543842" y="1187564"/>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accent1">
                  <a:lumMod val="60000"/>
                  <a:lumOff val="40000"/>
                </a:schemeClr>
              </a:solidFill>
            </a:rPr>
            <a:t>Key Take Aways</a:t>
          </a:r>
        </a:p>
      </dsp:txBody>
      <dsp:txXfrm>
        <a:off x="2543842" y="1187564"/>
        <a:ext cx="1481835" cy="592734"/>
      </dsp:txXfrm>
    </dsp:sp>
    <dsp:sp modelId="{0BAF7BAB-9446-4DBF-9E8D-B33DB24A2B99}">
      <dsp:nvSpPr>
        <dsp:cNvPr id="0" name=""/>
        <dsp:cNvSpPr/>
      </dsp:nvSpPr>
      <dsp:spPr>
        <a:xfrm>
          <a:off x="4573957" y="2095"/>
          <a:ext cx="903919" cy="903919"/>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EFD312CB-02A8-4168-8760-EEE6DB3928CD}">
      <dsp:nvSpPr>
        <dsp:cNvPr id="0" name=""/>
        <dsp:cNvSpPr/>
      </dsp:nvSpPr>
      <dsp:spPr>
        <a:xfrm>
          <a:off x="4766596" y="194734"/>
          <a:ext cx="518642" cy="518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5C476A-A38C-4EDB-B51E-4F826510B820}">
      <dsp:nvSpPr>
        <dsp:cNvPr id="0" name=""/>
        <dsp:cNvSpPr/>
      </dsp:nvSpPr>
      <dsp:spPr>
        <a:xfrm>
          <a:off x="4284999" y="1187564"/>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chemeClr val="accent2"/>
              </a:solidFill>
            </a:rPr>
            <a:t>Attracting People to Scotland</a:t>
          </a:r>
        </a:p>
      </dsp:txBody>
      <dsp:txXfrm>
        <a:off x="4284999" y="1187564"/>
        <a:ext cx="1481835" cy="592734"/>
      </dsp:txXfrm>
    </dsp:sp>
    <dsp:sp modelId="{F586D1B2-0D8E-46C2-8EFA-403203F3C2B3}">
      <dsp:nvSpPr>
        <dsp:cNvPr id="0" name=""/>
        <dsp:cNvSpPr/>
      </dsp:nvSpPr>
      <dsp:spPr>
        <a:xfrm>
          <a:off x="1091643" y="2150757"/>
          <a:ext cx="903919" cy="903919"/>
        </a:xfrm>
        <a:prstGeom prst="round2DiagRect">
          <a:avLst>
            <a:gd name="adj1" fmla="val 29727"/>
            <a:gd name="adj2" fmla="val 0"/>
          </a:avLst>
        </a:prstGeom>
        <a:solidFill>
          <a:srgbClr val="92D050"/>
        </a:solidFill>
        <a:ln>
          <a:noFill/>
        </a:ln>
        <a:effectLst/>
      </dsp:spPr>
      <dsp:style>
        <a:lnRef idx="0">
          <a:scrgbClr r="0" g="0" b="0"/>
        </a:lnRef>
        <a:fillRef idx="1">
          <a:scrgbClr r="0" g="0" b="0"/>
        </a:fillRef>
        <a:effectRef idx="0">
          <a:scrgbClr r="0" g="0" b="0"/>
        </a:effectRef>
        <a:fontRef idx="minor"/>
      </dsp:style>
    </dsp:sp>
    <dsp:sp modelId="{DBC2B5A1-249B-4595-BE36-5A9B04BA721F}">
      <dsp:nvSpPr>
        <dsp:cNvPr id="0" name=""/>
        <dsp:cNvSpPr/>
      </dsp:nvSpPr>
      <dsp:spPr>
        <a:xfrm>
          <a:off x="1284281" y="2343396"/>
          <a:ext cx="518642" cy="5186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D6B27-245A-4461-8317-B6AC4C85650B}">
      <dsp:nvSpPr>
        <dsp:cNvPr id="0" name=""/>
        <dsp:cNvSpPr/>
      </dsp:nvSpPr>
      <dsp:spPr>
        <a:xfrm>
          <a:off x="802685" y="3336226"/>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rgbClr val="92D050"/>
              </a:solidFill>
            </a:rPr>
            <a:t>Supporting Successful Moves</a:t>
          </a:r>
        </a:p>
      </dsp:txBody>
      <dsp:txXfrm>
        <a:off x="802685" y="3336226"/>
        <a:ext cx="1481835" cy="592734"/>
      </dsp:txXfrm>
    </dsp:sp>
    <dsp:sp modelId="{25065BE2-1C14-436C-B677-075A10B42FEA}">
      <dsp:nvSpPr>
        <dsp:cNvPr id="0" name=""/>
        <dsp:cNvSpPr/>
      </dsp:nvSpPr>
      <dsp:spPr>
        <a:xfrm>
          <a:off x="2832800" y="2150757"/>
          <a:ext cx="903919" cy="903919"/>
        </a:xfrm>
        <a:prstGeom prst="round2DiagRect">
          <a:avLst>
            <a:gd name="adj1" fmla="val 29727"/>
            <a:gd name="adj2" fmla="val 0"/>
          </a:avLst>
        </a:prstGeom>
        <a:solidFill>
          <a:srgbClr val="FFCC00"/>
        </a:solidFill>
        <a:ln>
          <a:noFill/>
        </a:ln>
        <a:effectLst/>
      </dsp:spPr>
      <dsp:style>
        <a:lnRef idx="0">
          <a:scrgbClr r="0" g="0" b="0"/>
        </a:lnRef>
        <a:fillRef idx="1">
          <a:scrgbClr r="0" g="0" b="0"/>
        </a:fillRef>
        <a:effectRef idx="0">
          <a:scrgbClr r="0" g="0" b="0"/>
        </a:effectRef>
        <a:fontRef idx="minor"/>
      </dsp:style>
    </dsp:sp>
    <dsp:sp modelId="{2276124B-2768-47BF-8B7E-2CA5FA8DD0E9}">
      <dsp:nvSpPr>
        <dsp:cNvPr id="0" name=""/>
        <dsp:cNvSpPr/>
      </dsp:nvSpPr>
      <dsp:spPr>
        <a:xfrm>
          <a:off x="3025439" y="2343396"/>
          <a:ext cx="518642" cy="5186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4505D-D728-45F8-B8EB-5757F366DA60}">
      <dsp:nvSpPr>
        <dsp:cNvPr id="0" name=""/>
        <dsp:cNvSpPr/>
      </dsp:nvSpPr>
      <dsp:spPr>
        <a:xfrm>
          <a:off x="2543842" y="3336226"/>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rgbClr val="FFCC00"/>
              </a:solidFill>
            </a:rPr>
            <a:t>TAMS Format and Content</a:t>
          </a:r>
        </a:p>
      </dsp:txBody>
      <dsp:txXfrm>
        <a:off x="2543842" y="3336226"/>
        <a:ext cx="1481835" cy="592734"/>
      </dsp:txXfrm>
    </dsp:sp>
    <dsp:sp modelId="{ED72B74F-1BC3-4288-9916-646B1A288AC8}">
      <dsp:nvSpPr>
        <dsp:cNvPr id="0" name=""/>
        <dsp:cNvSpPr/>
      </dsp:nvSpPr>
      <dsp:spPr>
        <a:xfrm>
          <a:off x="4573957" y="2150757"/>
          <a:ext cx="903919" cy="903919"/>
        </a:xfrm>
        <a:prstGeom prst="round2DiagRect">
          <a:avLst>
            <a:gd name="adj1" fmla="val 29727"/>
            <a:gd name="adj2" fmla="val 0"/>
          </a:avLst>
        </a:prstGeom>
        <a:solidFill>
          <a:srgbClr val="B899CB"/>
        </a:solidFill>
        <a:ln>
          <a:noFill/>
        </a:ln>
        <a:effectLst/>
      </dsp:spPr>
      <dsp:style>
        <a:lnRef idx="0">
          <a:scrgbClr r="0" g="0" b="0"/>
        </a:lnRef>
        <a:fillRef idx="1">
          <a:scrgbClr r="0" g="0" b="0"/>
        </a:fillRef>
        <a:effectRef idx="0">
          <a:scrgbClr r="0" g="0" b="0"/>
        </a:effectRef>
        <a:fontRef idx="minor"/>
      </dsp:style>
    </dsp:sp>
    <dsp:sp modelId="{4C02C950-03BD-45C2-B0BC-3F32203ADFC3}">
      <dsp:nvSpPr>
        <dsp:cNvPr id="0" name=""/>
        <dsp:cNvSpPr/>
      </dsp:nvSpPr>
      <dsp:spPr>
        <a:xfrm>
          <a:off x="4766596" y="2343396"/>
          <a:ext cx="518642" cy="5186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ED9B8-168C-43FB-8A55-10B5BF4D4D54}">
      <dsp:nvSpPr>
        <dsp:cNvPr id="0" name=""/>
        <dsp:cNvSpPr/>
      </dsp:nvSpPr>
      <dsp:spPr>
        <a:xfrm>
          <a:off x="4284999" y="3336226"/>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solidFill>
                <a:srgbClr val="7030A0"/>
              </a:solidFill>
            </a:rPr>
            <a:t>Website look, layout and feel</a:t>
          </a:r>
        </a:p>
      </dsp:txBody>
      <dsp:txXfrm>
        <a:off x="4284999" y="3336226"/>
        <a:ext cx="1481835" cy="59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0A276-9901-4D2E-ADC4-4D0A4DBD7DF3}">
      <dsp:nvSpPr>
        <dsp:cNvPr id="0" name=""/>
        <dsp:cNvSpPr/>
      </dsp:nvSpPr>
      <dsp:spPr>
        <a:xfrm rot="5400000">
          <a:off x="4143467" y="-1309003"/>
          <a:ext cx="1644348" cy="46735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AutoNum type="arabicPeriod"/>
          </a:pPr>
          <a:r>
            <a:rPr lang="en-US" sz="1400" kern="1200"/>
            <a:t>People from anywhere in the world are attracted to come and live in Scotland. </a:t>
          </a:r>
        </a:p>
        <a:p>
          <a:pPr marL="114300" lvl="1" indent="-114300" algn="l" defTabSz="622300">
            <a:lnSpc>
              <a:spcPct val="90000"/>
            </a:lnSpc>
            <a:spcBef>
              <a:spcPct val="0"/>
            </a:spcBef>
            <a:spcAft>
              <a:spcPct val="15000"/>
            </a:spcAft>
            <a:buFont typeface="+mj-lt"/>
            <a:buAutoNum type="arabicPeriod"/>
          </a:pPr>
          <a:r>
            <a:rPr lang="en-US" sz="1400" kern="1200"/>
            <a:t>Employers can use the immigration system effectively and efficiently to help meet their skills needs. </a:t>
          </a:r>
        </a:p>
        <a:p>
          <a:pPr marL="114300" lvl="1" indent="-114300" algn="l" defTabSz="622300">
            <a:lnSpc>
              <a:spcPct val="90000"/>
            </a:lnSpc>
            <a:spcBef>
              <a:spcPct val="0"/>
            </a:spcBef>
            <a:spcAft>
              <a:spcPct val="15000"/>
            </a:spcAft>
            <a:buFont typeface="+mj-lt"/>
            <a:buAutoNum type="arabicPeriod"/>
          </a:pPr>
          <a:r>
            <a:rPr lang="en-US" sz="1400" kern="1200"/>
            <a:t>People can easily move to Scotland and settle into their communities. </a:t>
          </a:r>
        </a:p>
        <a:p>
          <a:pPr marL="114300" lvl="1" indent="-114300" algn="l" defTabSz="622300">
            <a:lnSpc>
              <a:spcPct val="90000"/>
            </a:lnSpc>
            <a:spcBef>
              <a:spcPct val="0"/>
            </a:spcBef>
            <a:spcAft>
              <a:spcPct val="15000"/>
            </a:spcAft>
            <a:buFont typeface="+mj-lt"/>
            <a:buAutoNum type="arabicPeriod"/>
          </a:pPr>
          <a:r>
            <a:rPr lang="en-US" sz="1400" kern="1200"/>
            <a:t>Users can access the service through a single digital platform. </a:t>
          </a:r>
        </a:p>
      </dsp:txBody>
      <dsp:txXfrm rot="-5400000">
        <a:off x="2628869" y="285865"/>
        <a:ext cx="4593275" cy="1483808"/>
      </dsp:txXfrm>
    </dsp:sp>
    <dsp:sp modelId="{6E84630F-5A5B-4C75-BA79-D0563D2445F2}">
      <dsp:nvSpPr>
        <dsp:cNvPr id="0" name=""/>
        <dsp:cNvSpPr/>
      </dsp:nvSpPr>
      <dsp:spPr>
        <a:xfrm>
          <a:off x="0" y="51"/>
          <a:ext cx="2628869" cy="20554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As part of Scottish Government’s population strategy TAMS seeks the following outcomes:</a:t>
          </a:r>
          <a:endParaRPr lang="en-US" sz="2100" kern="1200"/>
        </a:p>
      </dsp:txBody>
      <dsp:txXfrm>
        <a:off x="100338" y="100389"/>
        <a:ext cx="2428193" cy="1854759"/>
      </dsp:txXfrm>
    </dsp:sp>
    <dsp:sp modelId="{94908B41-D14C-439F-A983-E0A66C0C2941}">
      <dsp:nvSpPr>
        <dsp:cNvPr id="0" name=""/>
        <dsp:cNvSpPr/>
      </dsp:nvSpPr>
      <dsp:spPr>
        <a:xfrm rot="5400000">
          <a:off x="4143467" y="849203"/>
          <a:ext cx="1644348" cy="46735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AutoNum type="arabicPeriod"/>
          </a:pPr>
          <a:r>
            <a:rPr lang="en-US" sz="1400" kern="1200"/>
            <a:t>The information people need when considering migrant destinations and what might attract them to Scotland</a:t>
          </a:r>
        </a:p>
        <a:p>
          <a:pPr marL="114300" lvl="1" indent="-114300" algn="l" defTabSz="622300">
            <a:lnSpc>
              <a:spcPct val="90000"/>
            </a:lnSpc>
            <a:spcBef>
              <a:spcPct val="0"/>
            </a:spcBef>
            <a:spcAft>
              <a:spcPct val="15000"/>
            </a:spcAft>
            <a:buFont typeface="+mj-lt"/>
            <a:buAutoNum type="arabicPeriod" startAt="3"/>
          </a:pPr>
          <a:r>
            <a:rPr lang="en-US" sz="1400" kern="1200"/>
            <a:t>The topics and issues people need help with on reception and settling in after a move to Scotland</a:t>
          </a:r>
        </a:p>
        <a:p>
          <a:pPr marL="114300" lvl="1" indent="-114300" algn="l" defTabSz="622300">
            <a:lnSpc>
              <a:spcPct val="90000"/>
            </a:lnSpc>
            <a:spcBef>
              <a:spcPct val="0"/>
            </a:spcBef>
            <a:spcAft>
              <a:spcPct val="15000"/>
            </a:spcAft>
            <a:buFont typeface="+mj-lt"/>
            <a:buAutoNum type="arabicPeriod" startAt="4"/>
          </a:pPr>
          <a:r>
            <a:rPr lang="en-US" sz="1400" kern="1200"/>
            <a:t>How best to present the required information for users, including</a:t>
          </a:r>
          <a:r>
            <a:rPr lang="en-GB" sz="1400" kern="1200"/>
            <a:t> strengths and weaknesses of existing websites providing a similar service</a:t>
          </a:r>
          <a:endParaRPr lang="en-US" sz="1400" kern="1200"/>
        </a:p>
      </dsp:txBody>
      <dsp:txXfrm rot="-5400000">
        <a:off x="2628869" y="2444071"/>
        <a:ext cx="4593275" cy="1483808"/>
      </dsp:txXfrm>
    </dsp:sp>
    <dsp:sp modelId="{4A324D2F-B28B-4FAB-B0E5-EA53D9EC43EB}">
      <dsp:nvSpPr>
        <dsp:cNvPr id="0" name=""/>
        <dsp:cNvSpPr/>
      </dsp:nvSpPr>
      <dsp:spPr>
        <a:xfrm>
          <a:off x="0" y="2158258"/>
          <a:ext cx="2628869" cy="20554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MPS Research supports outcomes 1, 3 and 4 with greater understanding of:</a:t>
          </a:r>
          <a:endParaRPr lang="en-US" sz="2100" kern="1200"/>
        </a:p>
      </dsp:txBody>
      <dsp:txXfrm>
        <a:off x="100338" y="2258596"/>
        <a:ext cx="2428193" cy="1854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11C3-78F0-4E37-AE50-56E739B444A6}">
      <dsp:nvSpPr>
        <dsp:cNvPr id="0" name=""/>
        <dsp:cNvSpPr/>
      </dsp:nvSpPr>
      <dsp:spPr>
        <a:xfrm>
          <a:off x="1065737" y="139853"/>
          <a:ext cx="1140268" cy="1140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59BE8-CBF0-4AEE-A83E-A08A131CAA0B}">
      <dsp:nvSpPr>
        <dsp:cNvPr id="0" name=""/>
        <dsp:cNvSpPr/>
      </dsp:nvSpPr>
      <dsp:spPr>
        <a:xfrm>
          <a:off x="6916" y="1437178"/>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GB" sz="1500" kern="1200"/>
            <a:t> Peer Research</a:t>
          </a:r>
          <a:endParaRPr lang="en-US" sz="1500" kern="1200"/>
        </a:p>
      </dsp:txBody>
      <dsp:txXfrm>
        <a:off x="6916" y="1437178"/>
        <a:ext cx="3257909" cy="488686"/>
      </dsp:txXfrm>
    </dsp:sp>
    <dsp:sp modelId="{E5795E9C-ACD5-47B9-A00F-6DB748730548}">
      <dsp:nvSpPr>
        <dsp:cNvPr id="0" name=""/>
        <dsp:cNvSpPr/>
      </dsp:nvSpPr>
      <dsp:spPr>
        <a:xfrm>
          <a:off x="6916" y="1738283"/>
          <a:ext cx="3257909" cy="231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28 Interviews were conducted with recently arrived migrants in Scotland using peer researchers mainly drawn from MPS Migrant </a:t>
          </a:r>
          <a:r>
            <a:rPr lang="en-GB" sz="1100" kern="1200" err="1"/>
            <a:t>LEx</a:t>
          </a:r>
          <a:r>
            <a:rPr lang="en-GB" sz="1100" kern="1200"/>
            <a:t> Panel.</a:t>
          </a:r>
        </a:p>
        <a:p>
          <a:pPr marL="0" lvl="0" indent="0" algn="ctr" defTabSz="488950">
            <a:lnSpc>
              <a:spcPct val="100000"/>
            </a:lnSpc>
            <a:spcBef>
              <a:spcPct val="0"/>
            </a:spcBef>
            <a:spcAft>
              <a:spcPct val="35000"/>
            </a:spcAft>
            <a:buNone/>
          </a:pPr>
          <a:r>
            <a:rPr lang="en-GB" sz="1100" kern="1200"/>
            <a:t>The survey questionnaire combined open and closed questions exploring migrant users’ needs and preferences for receiving information and support.</a:t>
          </a:r>
          <a:endParaRPr lang="en-US" sz="1100" kern="1200"/>
        </a:p>
        <a:p>
          <a:pPr marL="0" lvl="0" indent="0" algn="ctr" defTabSz="488950">
            <a:lnSpc>
              <a:spcPct val="100000"/>
            </a:lnSpc>
            <a:spcBef>
              <a:spcPct val="0"/>
            </a:spcBef>
            <a:spcAft>
              <a:spcPct val="35000"/>
            </a:spcAft>
            <a:buNone/>
          </a:pPr>
          <a:r>
            <a:rPr lang="en-GB" sz="1100" kern="1200"/>
            <a:t>Interviewees ranked and prioritised themes and topics </a:t>
          </a:r>
          <a:endParaRPr lang="en-US" sz="1100" kern="1200"/>
        </a:p>
        <a:p>
          <a:pPr marL="0" lvl="0" indent="0" algn="ctr" defTabSz="488950">
            <a:lnSpc>
              <a:spcPct val="100000"/>
            </a:lnSpc>
            <a:spcBef>
              <a:spcPct val="0"/>
            </a:spcBef>
            <a:spcAft>
              <a:spcPct val="35000"/>
            </a:spcAft>
            <a:buNone/>
          </a:pPr>
          <a:r>
            <a:rPr lang="en-GB" sz="1100" kern="1200"/>
            <a:t>Interviewees shared experiences, challenges and decision-making processes from their own migration journeys.</a:t>
          </a:r>
          <a:endParaRPr lang="en-US" sz="1100" kern="1200"/>
        </a:p>
      </dsp:txBody>
      <dsp:txXfrm>
        <a:off x="6916" y="1738283"/>
        <a:ext cx="3257909" cy="2314667"/>
      </dsp:txXfrm>
    </dsp:sp>
    <dsp:sp modelId="{D9BF381B-5255-49C7-BD14-330862AD5A4D}">
      <dsp:nvSpPr>
        <dsp:cNvPr id="0" name=""/>
        <dsp:cNvSpPr/>
      </dsp:nvSpPr>
      <dsp:spPr>
        <a:xfrm>
          <a:off x="4893780" y="270169"/>
          <a:ext cx="1140268" cy="1140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6914C-0B5C-45A8-82EA-BCD1A139003F}">
      <dsp:nvSpPr>
        <dsp:cNvPr id="0" name=""/>
        <dsp:cNvSpPr/>
      </dsp:nvSpPr>
      <dsp:spPr>
        <a:xfrm>
          <a:off x="3834959" y="1567493"/>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GB" sz="1500" kern="1200"/>
            <a:t>Focus Group with 4 migrant peer researchers</a:t>
          </a:r>
          <a:endParaRPr lang="en-US" sz="1500" kern="1200"/>
        </a:p>
      </dsp:txBody>
      <dsp:txXfrm>
        <a:off x="3834959" y="1567493"/>
        <a:ext cx="3257909" cy="488686"/>
      </dsp:txXfrm>
    </dsp:sp>
    <dsp:sp modelId="{D6FB4852-1623-475A-961A-E0E7B0AE5B03}">
      <dsp:nvSpPr>
        <dsp:cNvPr id="0" name=""/>
        <dsp:cNvSpPr/>
      </dsp:nvSpPr>
      <dsp:spPr>
        <a:xfrm>
          <a:off x="3834959" y="2129228"/>
          <a:ext cx="3257909" cy="179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Focus group discussed preliminary analysis of findings from interviews.</a:t>
          </a:r>
          <a:endParaRPr lang="en-US" sz="1100" kern="1200"/>
        </a:p>
        <a:p>
          <a:pPr marL="0" lvl="0" indent="0" algn="ctr" defTabSz="488950">
            <a:lnSpc>
              <a:spcPct val="100000"/>
            </a:lnSpc>
            <a:spcBef>
              <a:spcPct val="0"/>
            </a:spcBef>
            <a:spcAft>
              <a:spcPct val="35000"/>
            </a:spcAft>
            <a:buNone/>
          </a:pPr>
          <a:r>
            <a:rPr lang="en-GB" sz="1100" kern="1200"/>
            <a:t>Participants explored existing websites/online resources and discussed their strengths and weaknesses.</a:t>
          </a:r>
          <a:endParaRPr lang="en-US" sz="1100" kern="1200"/>
        </a:p>
        <a:p>
          <a:pPr marL="0" lvl="0" indent="0" algn="ctr" defTabSz="488950">
            <a:lnSpc>
              <a:spcPct val="100000"/>
            </a:lnSpc>
            <a:spcBef>
              <a:spcPct val="0"/>
            </a:spcBef>
            <a:spcAft>
              <a:spcPct val="35000"/>
            </a:spcAft>
            <a:buNone/>
          </a:pPr>
          <a:r>
            <a:rPr lang="en-GB" sz="1100" kern="1200"/>
            <a:t>Participants shared additional insights from their discussions with interviewees and their wider lived experience as migrants working in migrant sector support organisations.</a:t>
          </a:r>
          <a:endParaRPr lang="en-US" sz="1100" kern="1200"/>
        </a:p>
      </dsp:txBody>
      <dsp:txXfrm>
        <a:off x="3834959" y="2129228"/>
        <a:ext cx="3257909" cy="1793407"/>
      </dsp:txXfrm>
    </dsp:sp>
    <dsp:sp modelId="{DD389C49-CFE9-4091-BEBC-F4D5801F0F63}">
      <dsp:nvSpPr>
        <dsp:cNvPr id="0" name=""/>
        <dsp:cNvSpPr/>
      </dsp:nvSpPr>
      <dsp:spPr>
        <a:xfrm>
          <a:off x="8721823" y="270169"/>
          <a:ext cx="1140268" cy="11402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4760D-EF53-4AC6-BEE3-3DC59DFD36C7}">
      <dsp:nvSpPr>
        <dsp:cNvPr id="0" name=""/>
        <dsp:cNvSpPr/>
      </dsp:nvSpPr>
      <dsp:spPr>
        <a:xfrm>
          <a:off x="7663003" y="1567493"/>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GB" sz="1500" kern="1200"/>
            <a:t>Desk based research</a:t>
          </a:r>
          <a:endParaRPr lang="en-US" sz="1500" kern="1200"/>
        </a:p>
      </dsp:txBody>
      <dsp:txXfrm>
        <a:off x="7663003" y="1567493"/>
        <a:ext cx="3257909" cy="488686"/>
      </dsp:txXfrm>
    </dsp:sp>
    <dsp:sp modelId="{8F1C0A69-B4A5-4C5B-B5E6-7C9A10AF9DE6}">
      <dsp:nvSpPr>
        <dsp:cNvPr id="0" name=""/>
        <dsp:cNvSpPr/>
      </dsp:nvSpPr>
      <dsp:spPr>
        <a:xfrm>
          <a:off x="7663003" y="2129228"/>
          <a:ext cx="3257909" cy="179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The research approach, survey design and focus group discussion was informed by a review of existing online resources to attract and support migrants.</a:t>
          </a:r>
        </a:p>
        <a:p>
          <a:pPr marL="0" lvl="0" indent="0" algn="ctr" defTabSz="488950">
            <a:lnSpc>
              <a:spcPct val="100000"/>
            </a:lnSpc>
            <a:spcBef>
              <a:spcPct val="0"/>
            </a:spcBef>
            <a:spcAft>
              <a:spcPct val="35000"/>
            </a:spcAft>
            <a:buNone/>
          </a:pPr>
          <a:endParaRPr lang="en-GB" sz="1100" kern="1200"/>
        </a:p>
        <a:p>
          <a:pPr marL="0" lvl="0" indent="0" algn="ctr" defTabSz="488950">
            <a:lnSpc>
              <a:spcPct val="100000"/>
            </a:lnSpc>
            <a:spcBef>
              <a:spcPct val="0"/>
            </a:spcBef>
            <a:spcAft>
              <a:spcPct val="35000"/>
            </a:spcAft>
            <a:buNone/>
          </a:pPr>
          <a:r>
            <a:rPr lang="en-GB" sz="1100" kern="1200"/>
            <a:t>Following perusal of a wider range of sites the following were selected as examples for in-depth comparison in the focus group discussion:</a:t>
          </a:r>
        </a:p>
        <a:p>
          <a:pPr marL="0" lvl="0" indent="0" algn="ctr" defTabSz="488950">
            <a:lnSpc>
              <a:spcPct val="100000"/>
            </a:lnSpc>
            <a:spcBef>
              <a:spcPct val="0"/>
            </a:spcBef>
            <a:spcAft>
              <a:spcPct val="35000"/>
            </a:spcAft>
            <a:buNone/>
          </a:pPr>
          <a:r>
            <a:rPr lang="en-GB" sz="1100" u="sng" kern="1200">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7"/>
            </a:rPr>
            <a:t>(London</a:t>
          </a:r>
          <a:r>
            <a:rPr lang="en-GB" sz="1100" kern="1200">
              <a:latin typeface="Calibri" panose="020F0502020204030204" pitchFamily="34" charset="0"/>
              <a:ea typeface="Calibri" panose="020F0502020204030204" pitchFamily="34" charset="0"/>
            </a:rPr>
            <a:t>; </a:t>
          </a:r>
          <a:r>
            <a:rPr lang="en-GB" sz="1100" u="sng" kern="1200">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8"/>
            </a:rPr>
            <a:t>Copenhagen</a:t>
          </a:r>
          <a:r>
            <a:rPr lang="en-GB" sz="1100" kern="1200">
              <a:latin typeface="Calibri" panose="020F0502020204030204" pitchFamily="34" charset="0"/>
              <a:ea typeface="Calibri" panose="020F0502020204030204" pitchFamily="34" charset="0"/>
            </a:rPr>
            <a:t>; </a:t>
          </a:r>
          <a:r>
            <a:rPr lang="en-GB" sz="1100" u="sng" kern="1200">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9"/>
            </a:rPr>
            <a:t>Germany</a:t>
          </a:r>
          <a:r>
            <a:rPr lang="en-GB" sz="1100" kern="1200">
              <a:latin typeface="Calibri" panose="020F0502020204030204" pitchFamily="34" charset="0"/>
              <a:ea typeface="Calibri" panose="020F0502020204030204" pitchFamily="34" charset="0"/>
            </a:rPr>
            <a:t>; </a:t>
          </a:r>
          <a:r>
            <a:rPr lang="en-GB" sz="1100" u="sng" kern="1200">
              <a:solidFill>
                <a:srgbClr val="0000FF"/>
              </a:solidFill>
              <a:effectLst/>
              <a:latin typeface="Calibri" panose="020F0502020204030204" pitchFamily="34" charset="0"/>
              <a:ea typeface="Calibri" panose="020F0502020204030204" pitchFamily="34" charset="0"/>
              <a:hlinkClick xmlns:r="http://schemas.openxmlformats.org/officeDocument/2006/relationships" r:id="rId10"/>
            </a:rPr>
            <a:t>New Zealand</a:t>
          </a:r>
          <a:r>
            <a:rPr lang="en-GB" sz="1100" u="sng" kern="1200">
              <a:solidFill>
                <a:srgbClr val="0000FF"/>
              </a:solidFill>
              <a:effectLst/>
              <a:latin typeface="Calibri" panose="020F0502020204030204" pitchFamily="34" charset="0"/>
              <a:ea typeface="Calibri" panose="020F0502020204030204" pitchFamily="34" charset="0"/>
            </a:rPr>
            <a:t> )</a:t>
          </a:r>
          <a:endParaRPr lang="en-GB" sz="1100" kern="1200"/>
        </a:p>
        <a:p>
          <a:pPr marL="0" lvl="0" indent="0" algn="ctr" defTabSz="488950">
            <a:lnSpc>
              <a:spcPct val="100000"/>
            </a:lnSpc>
            <a:spcBef>
              <a:spcPct val="0"/>
            </a:spcBef>
            <a:spcAft>
              <a:spcPct val="35000"/>
            </a:spcAft>
            <a:buNone/>
          </a:pPr>
          <a:endParaRPr lang="en-US" sz="1100" kern="1200"/>
        </a:p>
      </dsp:txBody>
      <dsp:txXfrm>
        <a:off x="7663003" y="2129228"/>
        <a:ext cx="3257909" cy="1793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1CB2-AA8F-463F-A6A1-172C2BEC407A}">
      <dsp:nvSpPr>
        <dsp:cNvPr id="0" name=""/>
        <dsp:cNvSpPr/>
      </dsp:nvSpPr>
      <dsp:spPr>
        <a:xfrm>
          <a:off x="10" y="223359"/>
          <a:ext cx="2122241" cy="158695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BB66D-5790-4BD7-99D8-A9C8B387FE9F}">
      <dsp:nvSpPr>
        <dsp:cNvPr id="0" name=""/>
        <dsp:cNvSpPr/>
      </dsp:nvSpPr>
      <dsp:spPr>
        <a:xfrm>
          <a:off x="202978" y="416179"/>
          <a:ext cx="2122241" cy="1586959"/>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Prior to moving access to clear and reliable information is important</a:t>
          </a:r>
        </a:p>
      </dsp:txBody>
      <dsp:txXfrm>
        <a:off x="249458" y="462659"/>
        <a:ext cx="2029281" cy="1493999"/>
      </dsp:txXfrm>
    </dsp:sp>
    <dsp:sp modelId="{35814651-02E0-4242-A646-BE91CD33E5E0}">
      <dsp:nvSpPr>
        <dsp:cNvPr id="0" name=""/>
        <dsp:cNvSpPr/>
      </dsp:nvSpPr>
      <dsp:spPr>
        <a:xfrm>
          <a:off x="2530646" y="1405607"/>
          <a:ext cx="2232685" cy="168914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EBF91-3F8C-47C6-B7C6-1C389733D34F}">
      <dsp:nvSpPr>
        <dsp:cNvPr id="0" name=""/>
        <dsp:cNvSpPr/>
      </dsp:nvSpPr>
      <dsp:spPr>
        <a:xfrm>
          <a:off x="2733614" y="1598427"/>
          <a:ext cx="2232685" cy="1689140"/>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Asked about this stage interviewees gave clear priority to information relating to formal processes – especially those linked to visas and immigration, but also employment and healthcare</a:t>
          </a:r>
        </a:p>
      </dsp:txBody>
      <dsp:txXfrm>
        <a:off x="2783087" y="1647900"/>
        <a:ext cx="2133739" cy="1590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A49E9-8287-4288-8536-3DE6E99B1A5D}">
      <dsp:nvSpPr>
        <dsp:cNvPr id="0" name=""/>
        <dsp:cNvSpPr/>
      </dsp:nvSpPr>
      <dsp:spPr>
        <a:xfrm>
          <a:off x="0" y="707092"/>
          <a:ext cx="5181600" cy="130540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5DF765D6-D66B-4FC0-92E4-D6BCC87F4AC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70AD47">
              <a:lumMod val="7500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C7DD4-3186-4586-B3F7-6885636BBF19}">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GB" sz="1800" kern="1200"/>
            <a:t>Clear shift in mindset from focused planning (pre-arrival) to exploratory (post-arrival) across all topics. </a:t>
          </a:r>
          <a:endParaRPr lang="en-US" sz="1800" kern="1200"/>
        </a:p>
      </dsp:txBody>
      <dsp:txXfrm>
        <a:off x="1507738" y="707092"/>
        <a:ext cx="3673861" cy="1305401"/>
      </dsp:txXfrm>
    </dsp:sp>
    <dsp:sp modelId="{E9BD49E4-2FF2-4BF7-9B18-6D82CB2D5BC4}">
      <dsp:nvSpPr>
        <dsp:cNvPr id="0" name=""/>
        <dsp:cNvSpPr/>
      </dsp:nvSpPr>
      <dsp:spPr>
        <a:xfrm>
          <a:off x="0" y="2338844"/>
          <a:ext cx="5181600" cy="130540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B2105AA7-2588-4E33-A0BF-DFDC39982C6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71E91-31EB-45E9-B9DF-507B0F8B42B2}">
      <dsp:nvSpPr>
        <dsp:cNvPr id="0" name=""/>
        <dsp:cNvSpPr/>
      </dsp:nvSpPr>
      <dsp:spPr>
        <a:xfrm>
          <a:off x="1507738" y="2338844"/>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GB" sz="1800" kern="1200"/>
            <a:t>Information on a far wider range of issues is seen as necessary post-arrival. </a:t>
          </a:r>
          <a:endParaRPr lang="en-US" sz="1800" kern="1200"/>
        </a:p>
      </dsp:txBody>
      <dsp:txXfrm>
        <a:off x="1507738" y="2338844"/>
        <a:ext cx="3673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7A75-FBD1-44B6-8879-C253D89F3696}">
      <dsp:nvSpPr>
        <dsp:cNvPr id="0" name=""/>
        <dsp:cNvSpPr/>
      </dsp:nvSpPr>
      <dsp:spPr>
        <a:xfrm>
          <a:off x="832052" y="45435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9B1BC-44F8-4A1D-BF55-7A8856B59D2C}">
      <dsp:nvSpPr>
        <dsp:cNvPr id="0" name=""/>
        <dsp:cNvSpPr/>
      </dsp:nvSpPr>
      <dsp:spPr>
        <a:xfrm>
          <a:off x="262152" y="1950425"/>
          <a:ext cx="2072362" cy="226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Within a topic there are stages in the migration journey where different types of information become relevant. </a:t>
          </a:r>
          <a:endParaRPr lang="en-US" sz="1400" kern="1200"/>
        </a:p>
      </dsp:txBody>
      <dsp:txXfrm>
        <a:off x="262152" y="1950425"/>
        <a:ext cx="2072362" cy="2260618"/>
      </dsp:txXfrm>
    </dsp:sp>
    <dsp:sp modelId="{A97C74CA-1055-4D75-A341-FCAE33E4C78A}">
      <dsp:nvSpPr>
        <dsp:cNvPr id="0" name=""/>
        <dsp:cNvSpPr/>
      </dsp:nvSpPr>
      <dsp:spPr>
        <a:xfrm>
          <a:off x="3267078" y="45435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F6A5B-93E3-47BC-BB07-FBB6120D76A1}">
      <dsp:nvSpPr>
        <dsp:cNvPr id="0" name=""/>
        <dsp:cNvSpPr/>
      </dsp:nvSpPr>
      <dsp:spPr>
        <a:xfrm>
          <a:off x="2697178" y="1950425"/>
          <a:ext cx="2072362" cy="226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Helpful to present information with these stages in mind. Provide not just information on a topic, but guidance on the sequence of steps needed.</a:t>
          </a:r>
          <a:endParaRPr lang="en-US" sz="1400" kern="1200"/>
        </a:p>
      </dsp:txBody>
      <dsp:txXfrm>
        <a:off x="2697178" y="1950425"/>
        <a:ext cx="2072362" cy="2260618"/>
      </dsp:txXfrm>
    </dsp:sp>
    <dsp:sp modelId="{FB87C528-398C-4ED4-8162-5C82D8455B17}">
      <dsp:nvSpPr>
        <dsp:cNvPr id="0" name=""/>
        <dsp:cNvSpPr/>
      </dsp:nvSpPr>
      <dsp:spPr>
        <a:xfrm>
          <a:off x="5702104" y="45435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08ED4-A109-4D5D-BDB7-452A58FFBE96}">
      <dsp:nvSpPr>
        <dsp:cNvPr id="0" name=""/>
        <dsp:cNvSpPr/>
      </dsp:nvSpPr>
      <dsp:spPr>
        <a:xfrm>
          <a:off x="5132204" y="1950425"/>
          <a:ext cx="2072362" cy="226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Helpful if website covers the broad range of issues in ways that allow users to skim over sections </a:t>
          </a:r>
        </a:p>
        <a:p>
          <a:pPr marL="0" lvl="0" indent="0" algn="ctr" defTabSz="622300">
            <a:lnSpc>
              <a:spcPct val="100000"/>
            </a:lnSpc>
            <a:spcBef>
              <a:spcPct val="0"/>
            </a:spcBef>
            <a:spcAft>
              <a:spcPct val="35000"/>
            </a:spcAft>
            <a:buNone/>
          </a:pPr>
          <a:r>
            <a:rPr lang="en-GB" sz="1400" kern="1200"/>
            <a:t>This helps raise awareness of support resources that can be returned to at later stages (especially helpful re: emotional/mental health supports)</a:t>
          </a:r>
          <a:endParaRPr lang="en-US" sz="1400" kern="1200"/>
        </a:p>
      </dsp:txBody>
      <dsp:txXfrm>
        <a:off x="5132204" y="1950425"/>
        <a:ext cx="2072362" cy="2260618"/>
      </dsp:txXfrm>
    </dsp:sp>
    <dsp:sp modelId="{2BD625CE-15C7-46C9-8326-C132C5797F92}">
      <dsp:nvSpPr>
        <dsp:cNvPr id="0" name=""/>
        <dsp:cNvSpPr/>
      </dsp:nvSpPr>
      <dsp:spPr>
        <a:xfrm>
          <a:off x="8444057" y="454359"/>
          <a:ext cx="932563" cy="9325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E9AF3-57E3-4602-9ED4-4EDFBBFCB213}">
      <dsp:nvSpPr>
        <dsp:cNvPr id="0" name=""/>
        <dsp:cNvSpPr/>
      </dsp:nvSpPr>
      <dsp:spPr>
        <a:xfrm>
          <a:off x="7567230" y="1950425"/>
          <a:ext cx="2686216" cy="226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Some information will only be relevant to certain subsets of migrants (e.g.: regarding childcare or specific cultural or religious services). </a:t>
          </a:r>
        </a:p>
        <a:p>
          <a:pPr marL="0" lvl="0" indent="0" algn="ctr" defTabSz="622300">
            <a:lnSpc>
              <a:spcPct val="100000"/>
            </a:lnSpc>
            <a:spcBef>
              <a:spcPct val="0"/>
            </a:spcBef>
            <a:spcAft>
              <a:spcPct val="35000"/>
            </a:spcAft>
            <a:buNone/>
          </a:pPr>
          <a:r>
            <a:rPr lang="en-GB" sz="1400" kern="1200"/>
            <a:t>Think through and test how to provide this information effectively so it does not exclude or stereotype particular people or groups.</a:t>
          </a:r>
          <a:endParaRPr lang="en-US" sz="1400" kern="1200"/>
        </a:p>
      </dsp:txBody>
      <dsp:txXfrm>
        <a:off x="7567230" y="1950425"/>
        <a:ext cx="2686216" cy="2260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DD7E-65EA-4921-81EA-C30C0D0B1CE0}">
      <dsp:nvSpPr>
        <dsp:cNvPr id="0" name=""/>
        <dsp:cNvSpPr/>
      </dsp:nvSpPr>
      <dsp:spPr>
        <a:xfrm>
          <a:off x="2757278" y="1370"/>
          <a:ext cx="1753018" cy="1753018"/>
        </a:xfrm>
        <a:prstGeom prst="downArrow">
          <a:avLst>
            <a:gd name="adj1" fmla="val 50000"/>
            <a:gd name="adj2" fmla="val 35000"/>
          </a:avLst>
        </a:prstGeom>
        <a:solidFill>
          <a:srgbClr val="B899C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A reliable source of clear, accessible information</a:t>
          </a:r>
          <a:endParaRPr lang="en-US" sz="1100" kern="1200"/>
        </a:p>
      </dsp:txBody>
      <dsp:txXfrm>
        <a:off x="3195533" y="1370"/>
        <a:ext cx="876509" cy="1446240"/>
      </dsp:txXfrm>
    </dsp:sp>
    <dsp:sp modelId="{C8E52084-1AFB-4416-83F7-519D6C4EC1B4}">
      <dsp:nvSpPr>
        <dsp:cNvPr id="0" name=""/>
        <dsp:cNvSpPr/>
      </dsp:nvSpPr>
      <dsp:spPr>
        <a:xfrm rot="4320000">
          <a:off x="4229517" y="1071014"/>
          <a:ext cx="1753018" cy="1753018"/>
        </a:xfrm>
        <a:prstGeom prst="downArrow">
          <a:avLst>
            <a:gd name="adj1" fmla="val 50000"/>
            <a:gd name="adj2" fmla="val 35000"/>
          </a:avLst>
        </a:prstGeom>
        <a:solidFill>
          <a:srgbClr val="B899C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Site structure and navigability are paramount</a:t>
          </a:r>
          <a:endParaRPr lang="en-US" sz="1100" kern="1200"/>
        </a:p>
      </dsp:txBody>
      <dsp:txXfrm rot="-5400000">
        <a:off x="4528788" y="1461869"/>
        <a:ext cx="1446240" cy="876509"/>
      </dsp:txXfrm>
    </dsp:sp>
    <dsp:sp modelId="{02EA45F1-84A0-42DC-99FF-D1C9C416F234}">
      <dsp:nvSpPr>
        <dsp:cNvPr id="0" name=""/>
        <dsp:cNvSpPr/>
      </dsp:nvSpPr>
      <dsp:spPr>
        <a:xfrm rot="8640000">
          <a:off x="3667172" y="2801735"/>
          <a:ext cx="1753018" cy="1753018"/>
        </a:xfrm>
        <a:prstGeom prst="downArrow">
          <a:avLst>
            <a:gd name="adj1" fmla="val 50000"/>
            <a:gd name="adj2" fmla="val 35000"/>
          </a:avLst>
        </a:prstGeom>
        <a:solidFill>
          <a:srgbClr val="B899C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A user friendly, welcoming and balanced tone</a:t>
          </a:r>
          <a:endParaRPr lang="en-US" sz="1100" kern="1200"/>
        </a:p>
      </dsp:txBody>
      <dsp:txXfrm rot="10800000">
        <a:off x="4195586" y="3079219"/>
        <a:ext cx="876509" cy="1446240"/>
      </dsp:txXfrm>
    </dsp:sp>
    <dsp:sp modelId="{67FD5146-6819-4BA3-BA97-A27A945E282B}">
      <dsp:nvSpPr>
        <dsp:cNvPr id="0" name=""/>
        <dsp:cNvSpPr/>
      </dsp:nvSpPr>
      <dsp:spPr>
        <a:xfrm rot="12960000">
          <a:off x="1847384" y="2801735"/>
          <a:ext cx="1753018" cy="1753018"/>
        </a:xfrm>
        <a:prstGeom prst="downArrow">
          <a:avLst>
            <a:gd name="adj1" fmla="val 50000"/>
            <a:gd name="adj2" fmla="val 35000"/>
          </a:avLst>
        </a:prstGeom>
        <a:solidFill>
          <a:srgbClr val="B899C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Interactive content and wider links</a:t>
          </a:r>
          <a:endParaRPr lang="en-US" sz="1100" kern="1200"/>
        </a:p>
      </dsp:txBody>
      <dsp:txXfrm rot="10800000">
        <a:off x="2195478" y="3079218"/>
        <a:ext cx="876509" cy="1446240"/>
      </dsp:txXfrm>
    </dsp:sp>
    <dsp:sp modelId="{F0F37FE6-A610-4882-B0D7-E147248A931D}">
      <dsp:nvSpPr>
        <dsp:cNvPr id="0" name=""/>
        <dsp:cNvSpPr/>
      </dsp:nvSpPr>
      <dsp:spPr>
        <a:xfrm rot="17280000">
          <a:off x="1285038" y="1071014"/>
          <a:ext cx="1753018" cy="1753018"/>
        </a:xfrm>
        <a:prstGeom prst="downArrow">
          <a:avLst>
            <a:gd name="adj1" fmla="val 50000"/>
            <a:gd name="adj2" fmla="val 35000"/>
          </a:avLst>
        </a:prstGeom>
        <a:solidFill>
          <a:srgbClr val="B899C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a:t>An inclusive site with good feedback mechanisms</a:t>
          </a:r>
          <a:endParaRPr lang="en-US" sz="1100" kern="1200"/>
        </a:p>
      </dsp:txBody>
      <dsp:txXfrm rot="5400000">
        <a:off x="1292546" y="1461868"/>
        <a:ext cx="1446240" cy="87650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6B4BA-59C6-4FF0-8A3F-D8443ADD0DE8}" type="datetimeFigureOut">
              <a:rPr lang="en-GB" smtClean="0"/>
              <a:t>08/08/2023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1750F-11DC-4086-801D-E125201272C9}" type="slidenum">
              <a:rPr lang="en-GB" smtClean="0"/>
              <a:t>‹#›</a:t>
            </a:fld>
            <a:endParaRPr lang="en-GB"/>
          </a:p>
        </p:txBody>
      </p:sp>
    </p:spTree>
    <p:extLst>
      <p:ext uri="{BB962C8B-B14F-4D97-AF65-F5344CB8AC3E}">
        <p14:creationId xmlns:p14="http://schemas.microsoft.com/office/powerpoint/2010/main" val="38611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Top five topics of concern were identified by respondents as: Immigration and Visas, Housing, Healthcare, Employment and Cost of Living (before moving) and Housing, Healthcare, Immigration and Visas, Cost of Living, Tax and National Insurance. </a:t>
            </a:r>
          </a:p>
        </p:txBody>
      </p:sp>
      <p:sp>
        <p:nvSpPr>
          <p:cNvPr id="4" name="Slide Number Placeholder 3"/>
          <p:cNvSpPr>
            <a:spLocks noGrp="1"/>
          </p:cNvSpPr>
          <p:nvPr>
            <p:ph type="sldNum" sz="quarter" idx="5"/>
          </p:nvPr>
        </p:nvSpPr>
        <p:spPr/>
        <p:txBody>
          <a:bodyPr/>
          <a:lstStyle/>
          <a:p>
            <a:fld id="{A111750F-11DC-4086-801D-E125201272C9}" type="slidenum">
              <a:rPr lang="en-GB" smtClean="0"/>
              <a:t>9</a:t>
            </a:fld>
            <a:endParaRPr lang="en-GB"/>
          </a:p>
        </p:txBody>
      </p:sp>
    </p:spTree>
    <p:extLst>
      <p:ext uri="{BB962C8B-B14F-4D97-AF65-F5344CB8AC3E}">
        <p14:creationId xmlns:p14="http://schemas.microsoft.com/office/powerpoint/2010/main" val="410117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11750F-11DC-4086-801D-E125201272C9}" type="slidenum">
              <a:rPr lang="en-GB" smtClean="0"/>
              <a:t>10</a:t>
            </a:fld>
            <a:endParaRPr lang="en-GB"/>
          </a:p>
        </p:txBody>
      </p:sp>
    </p:spTree>
    <p:extLst>
      <p:ext uri="{BB962C8B-B14F-4D97-AF65-F5344CB8AC3E}">
        <p14:creationId xmlns:p14="http://schemas.microsoft.com/office/powerpoint/2010/main" val="215788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noticeable that the sites with the clearer, more focused landing page straplines were rated most highly (Germany and New Zealand) and that the Scotland site’s multi-purpose function significantly diluted its clarity and perceived applicability to migrant users looking to relocate. </a:t>
            </a:r>
          </a:p>
          <a:p>
            <a:endParaRPr lang="en-GB"/>
          </a:p>
        </p:txBody>
      </p:sp>
      <p:sp>
        <p:nvSpPr>
          <p:cNvPr id="4" name="Slide Number Placeholder 3"/>
          <p:cNvSpPr>
            <a:spLocks noGrp="1"/>
          </p:cNvSpPr>
          <p:nvPr>
            <p:ph type="sldNum" sz="quarter" idx="5"/>
          </p:nvPr>
        </p:nvSpPr>
        <p:spPr/>
        <p:txBody>
          <a:bodyPr/>
          <a:lstStyle/>
          <a:p>
            <a:fld id="{A111750F-11DC-4086-801D-E125201272C9}" type="slidenum">
              <a:rPr lang="en-GB" smtClean="0"/>
              <a:t>24</a:t>
            </a:fld>
            <a:endParaRPr lang="en-GB"/>
          </a:p>
        </p:txBody>
      </p:sp>
    </p:spTree>
    <p:extLst>
      <p:ext uri="{BB962C8B-B14F-4D97-AF65-F5344CB8AC3E}">
        <p14:creationId xmlns:p14="http://schemas.microsoft.com/office/powerpoint/2010/main" val="301943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In relation to requiring too much scrolling: several tabs Scotland site have too much general text at the beginning of sections on living/working in Scotland. This impedes access to more directly relevant information. For many of these sections re-organising the information would improve the site’s useability. </a:t>
            </a:r>
            <a:endParaRPr lang="en-GB"/>
          </a:p>
        </p:txBody>
      </p:sp>
      <p:sp>
        <p:nvSpPr>
          <p:cNvPr id="4" name="Slide Number Placeholder 3"/>
          <p:cNvSpPr>
            <a:spLocks noGrp="1"/>
          </p:cNvSpPr>
          <p:nvPr>
            <p:ph type="sldNum" sz="quarter" idx="5"/>
          </p:nvPr>
        </p:nvSpPr>
        <p:spPr/>
        <p:txBody>
          <a:bodyPr/>
          <a:lstStyle/>
          <a:p>
            <a:fld id="{A111750F-11DC-4086-801D-E125201272C9}" type="slidenum">
              <a:rPr lang="en-GB" smtClean="0"/>
              <a:t>27</a:t>
            </a:fld>
            <a:endParaRPr lang="en-GB"/>
          </a:p>
        </p:txBody>
      </p:sp>
    </p:spTree>
    <p:extLst>
      <p:ext uri="{BB962C8B-B14F-4D97-AF65-F5344CB8AC3E}">
        <p14:creationId xmlns:p14="http://schemas.microsoft.com/office/powerpoint/2010/main" val="125768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847D-ACA2-838A-8480-1307DF851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859D1-5BBC-4455-F502-D23EDD08B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DF8D81-0903-6268-4BF7-5F4B5B43A3A6}"/>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34E26B5D-0401-242D-FCB6-0A37D48BD3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8E362-A240-2281-6A1F-B358615A6F36}"/>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335459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CDF4-F392-A471-E3FC-7926CBF403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C89435-B07C-7CCF-0C6D-2A1776E49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5A17C-F168-6366-1EF9-02F38F2E0D9B}"/>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E5C113C2-19F4-C4A4-7ED8-6F8E1E8A7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DD475-E1B8-F9E9-E2E1-38CA8D6CDB69}"/>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3333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B6BFB-3D35-3C91-6773-24931AED5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2AE81-8262-2CA7-4229-05B3736CD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25F89-9F74-026F-EC73-16F8D13256ED}"/>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3FF088BE-35EE-CFD2-DBDA-866820A078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F6003-727F-6DF7-70CA-372916277984}"/>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326425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F479-5D62-9ABE-B76C-458F9D4E52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9E984C-20F7-C1F7-238A-25EA1B5B5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877B1-8F3F-24FE-F0FD-CEB6DD7F8F1C}"/>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D25F1912-CDE1-9630-FA0D-4BDD7CF3E5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6A6FA-5048-141B-B372-411DA364AC0D}"/>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175566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4567-210B-F7CC-FFE2-DE031E610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41D529-F603-7546-8D18-3940FD50F1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F48EE-6FCD-02AA-8A3D-6612EC989228}"/>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2ED880CC-EF18-9839-5FA1-99E31364B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2BEBFB-3E03-552C-CAEE-40C74FFCE149}"/>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8398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D014-616A-FC04-8F17-B30C676027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BDFAA7-CF4F-DC5F-EEA5-ABAF34C620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77B409-BECC-EC3C-7CBA-571836800E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1F5632-7446-2031-1003-A1F1B29DB660}"/>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6" name="Footer Placeholder 5">
            <a:extLst>
              <a:ext uri="{FF2B5EF4-FFF2-40B4-BE49-F238E27FC236}">
                <a16:creationId xmlns:a16="http://schemas.microsoft.com/office/drawing/2014/main" id="{B4B699C9-B6E0-7172-A95A-36F171DF7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DEA30E-FD86-27FA-6A48-EB27F3A75E1E}"/>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17232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44BB-D622-6066-8FC8-DFD98D9677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088AC0-289B-651F-F48B-5BDDD4811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171950-8563-2EED-ACA0-08F14D3A5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CA7FD7-ACE0-27F3-6A2C-ECFE1285E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9A5D2-0EDF-2342-CC2C-E61C125585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598043-DF4F-3A8D-E540-9249C9AAFC19}"/>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8" name="Footer Placeholder 7">
            <a:extLst>
              <a:ext uri="{FF2B5EF4-FFF2-40B4-BE49-F238E27FC236}">
                <a16:creationId xmlns:a16="http://schemas.microsoft.com/office/drawing/2014/main" id="{5ED1308A-9046-8580-3CFE-7E79D09AE4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8FCAF1-C5F8-33C4-3322-3D7E8D1AB5E5}"/>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299827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C0AC-821B-74D7-4B70-0FF741C972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26323B-1942-54D7-BEE8-C9895828E592}"/>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4" name="Footer Placeholder 3">
            <a:extLst>
              <a:ext uri="{FF2B5EF4-FFF2-40B4-BE49-F238E27FC236}">
                <a16:creationId xmlns:a16="http://schemas.microsoft.com/office/drawing/2014/main" id="{AFD4731C-3615-5ED5-5268-59C8A49E2B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9E8956-97E8-DD4A-19F3-337F4EAF87E5}"/>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389177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A8A4A-70D0-02C8-3A53-12148040CD51}"/>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3" name="Footer Placeholder 2">
            <a:extLst>
              <a:ext uri="{FF2B5EF4-FFF2-40B4-BE49-F238E27FC236}">
                <a16:creationId xmlns:a16="http://schemas.microsoft.com/office/drawing/2014/main" id="{E53CDEF8-861A-5860-4048-953255520A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68CCCE-34F2-1954-E5A6-48B749D8201B}"/>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151735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5237-98C7-B059-A200-841CD9AD6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265F2C-F3E7-E5CA-78D2-8A599C37A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A7A6FF-2373-B5A3-CB1F-E65FE94B3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3CD71-DE9D-196A-E1E3-7BE5EA3C72C1}"/>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6" name="Footer Placeholder 5">
            <a:extLst>
              <a:ext uri="{FF2B5EF4-FFF2-40B4-BE49-F238E27FC236}">
                <a16:creationId xmlns:a16="http://schemas.microsoft.com/office/drawing/2014/main" id="{4A1E9D1C-3816-B2A8-E716-66EFA7D1B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04E93-9DFD-10E9-04C8-6A879EF64FDA}"/>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89284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9E0F-9833-8EF2-EDD8-8A2B27600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DCF861-893D-4990-C867-938163673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3355F3-2B78-89F1-2AE7-B88C5CA99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7DD17-4CAE-08BD-8400-D9EB040870FF}"/>
              </a:ext>
            </a:extLst>
          </p:cNvPr>
          <p:cNvSpPr>
            <a:spLocks noGrp="1"/>
          </p:cNvSpPr>
          <p:nvPr>
            <p:ph type="dt" sz="half" idx="10"/>
          </p:nvPr>
        </p:nvSpPr>
        <p:spPr/>
        <p:txBody>
          <a:bodyPr/>
          <a:lstStyle/>
          <a:p>
            <a:fld id="{9B06B234-4F23-4F79-95C8-308C1D7C2438}" type="datetimeFigureOut">
              <a:rPr lang="en-GB" smtClean="0"/>
              <a:t>08/08/2023</a:t>
            </a:fld>
            <a:endParaRPr lang="en-GB"/>
          </a:p>
        </p:txBody>
      </p:sp>
      <p:sp>
        <p:nvSpPr>
          <p:cNvPr id="6" name="Footer Placeholder 5">
            <a:extLst>
              <a:ext uri="{FF2B5EF4-FFF2-40B4-BE49-F238E27FC236}">
                <a16:creationId xmlns:a16="http://schemas.microsoft.com/office/drawing/2014/main" id="{C0FB79E8-D306-0B30-5D23-13601F1F81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EE133F-D5A4-D2FA-C21C-8ADF725411CF}"/>
              </a:ext>
            </a:extLst>
          </p:cNvPr>
          <p:cNvSpPr>
            <a:spLocks noGrp="1"/>
          </p:cNvSpPr>
          <p:nvPr>
            <p:ph type="sldNum" sz="quarter" idx="12"/>
          </p:nvPr>
        </p:nvSpPr>
        <p:spPr/>
        <p:txBody>
          <a:bodyPr/>
          <a:lstStyle/>
          <a:p>
            <a:fld id="{ED0BA496-8266-47BA-A8DE-6186967C2EF0}" type="slidenum">
              <a:rPr lang="en-GB" smtClean="0"/>
              <a:t>‹#›</a:t>
            </a:fld>
            <a:endParaRPr lang="en-GB"/>
          </a:p>
        </p:txBody>
      </p:sp>
    </p:spTree>
    <p:extLst>
      <p:ext uri="{BB962C8B-B14F-4D97-AF65-F5344CB8AC3E}">
        <p14:creationId xmlns:p14="http://schemas.microsoft.com/office/powerpoint/2010/main" val="143163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DE813-0C4F-39AC-336A-3F67BDB89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989091-12AB-A2AD-9407-AE5BA6E7D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0215D-E508-5D93-7F1E-42BDE67DF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6B234-4F23-4F79-95C8-308C1D7C2438}" type="datetimeFigureOut">
              <a:rPr lang="en-GB" smtClean="0"/>
              <a:t>08/08/2023</a:t>
            </a:fld>
            <a:endParaRPr lang="en-GB"/>
          </a:p>
        </p:txBody>
      </p:sp>
      <p:sp>
        <p:nvSpPr>
          <p:cNvPr id="5" name="Footer Placeholder 4">
            <a:extLst>
              <a:ext uri="{FF2B5EF4-FFF2-40B4-BE49-F238E27FC236}">
                <a16:creationId xmlns:a16="http://schemas.microsoft.com/office/drawing/2014/main" id="{B9AC3DEF-D689-2183-5CA1-DA6D7BE71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5F1AFE-A5FE-5B9C-5FD7-72C78FA1E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BA496-8266-47BA-A8DE-6186967C2EF0}" type="slidenum">
              <a:rPr lang="en-GB" smtClean="0"/>
              <a:t>‹#›</a:t>
            </a:fld>
            <a:endParaRPr lang="en-GB"/>
          </a:p>
        </p:txBody>
      </p:sp>
    </p:spTree>
    <p:extLst>
      <p:ext uri="{BB962C8B-B14F-4D97-AF65-F5344CB8AC3E}">
        <p14:creationId xmlns:p14="http://schemas.microsoft.com/office/powerpoint/2010/main" val="45857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91158&amp;picture=edinburgh-scotlan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scotland.org/" TargetMode="External"/><Relationship Id="rId3" Type="http://schemas.microsoft.com/office/2007/relationships/hdphoto" Target="../media/hdphoto2.wdp"/><Relationship Id="rId7" Type="http://schemas.openxmlformats.org/officeDocument/2006/relationships/hyperlink" Target="https://www.london.gov.uk/programmes-strategies/communities-and-social-justice/migrant-londoners-hub"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www.live-work.immigration.govt.nz/" TargetMode="External"/><Relationship Id="rId5" Type="http://schemas.openxmlformats.org/officeDocument/2006/relationships/hyperlink" Target="https://www.make-it-in-germany.com/en/" TargetMode="External"/><Relationship Id="rId4" Type="http://schemas.openxmlformats.org/officeDocument/2006/relationships/hyperlink" Target="https://ihcph.kk.dk/" TargetMode="External"/><Relationship Id="rId9" Type="http://schemas.openxmlformats.org/officeDocument/2006/relationships/hyperlink" Target="https://www.gov.uk/browse/visas-immigr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hcph.kk.dk/" TargetMode="External"/><Relationship Id="rId7" Type="http://schemas.openxmlformats.org/officeDocument/2006/relationships/hyperlink" Target="https://www.scotland.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london.gov.uk/programmes-strategies/communities-and-social-justice/migrant-londoners-hub" TargetMode="External"/><Relationship Id="rId5" Type="http://schemas.openxmlformats.org/officeDocument/2006/relationships/hyperlink" Target="https://www.live-work.immigration.govt.nz/" TargetMode="External"/><Relationship Id="rId4" Type="http://schemas.openxmlformats.org/officeDocument/2006/relationships/hyperlink" Target="https://www.make-it-in-germany.com/en/" TargetMode="Externa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3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cotland.org/" TargetMode="External"/><Relationship Id="rId2" Type="http://schemas.openxmlformats.org/officeDocument/2006/relationships/hyperlink" Target="https://www.live-work.immigration.govt.nz/live-in-new-zealand/tips-for-settling-in/stages-of-settling-in"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igrationpolicyscotland.org.uk/" TargetMode="Externa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https://twitter.com/migrationpolic1"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BAE61-348F-65AF-6D59-622D918C9DAE}"/>
              </a:ext>
            </a:extLst>
          </p:cNvPr>
          <p:cNvSpPr>
            <a:spLocks noGrp="1"/>
          </p:cNvSpPr>
          <p:nvPr>
            <p:ph type="ctrTitle"/>
          </p:nvPr>
        </p:nvSpPr>
        <p:spPr>
          <a:xfrm>
            <a:off x="6590662" y="4267832"/>
            <a:ext cx="4805996" cy="1297115"/>
          </a:xfrm>
        </p:spPr>
        <p:txBody>
          <a:bodyPr anchor="t">
            <a:normAutofit fontScale="90000"/>
          </a:bodyPr>
          <a:lstStyle/>
          <a:p>
            <a:pPr algn="l"/>
            <a:r>
              <a:rPr lang="en-GB" sz="4000" b="1">
                <a:solidFill>
                  <a:schemeClr val="tx2"/>
                </a:solidFill>
              </a:rPr>
              <a:t>TAMS User Research</a:t>
            </a:r>
            <a:br>
              <a:rPr lang="en-GB" sz="4000">
                <a:solidFill>
                  <a:schemeClr val="tx2"/>
                </a:solidFill>
              </a:rPr>
            </a:br>
            <a:br>
              <a:rPr lang="en-GB" sz="4000">
                <a:solidFill>
                  <a:schemeClr val="tx2"/>
                </a:solidFill>
              </a:rPr>
            </a:br>
            <a:r>
              <a:rPr lang="en-GB" sz="2200">
                <a:solidFill>
                  <a:schemeClr val="tx2"/>
                </a:solidFill>
              </a:rPr>
              <a:t>An MPS Research Project</a:t>
            </a:r>
            <a:br>
              <a:rPr lang="en-GB" sz="2200">
                <a:solidFill>
                  <a:schemeClr val="tx2"/>
                </a:solidFill>
              </a:rPr>
            </a:br>
            <a:r>
              <a:rPr lang="en-GB" sz="2200">
                <a:solidFill>
                  <a:schemeClr val="tx2"/>
                </a:solidFill>
              </a:rPr>
              <a:t>April-June 2023</a:t>
            </a:r>
          </a:p>
        </p:txBody>
      </p:sp>
      <p:sp>
        <p:nvSpPr>
          <p:cNvPr id="3" name="Subtitle 2">
            <a:extLst>
              <a:ext uri="{FF2B5EF4-FFF2-40B4-BE49-F238E27FC236}">
                <a16:creationId xmlns:a16="http://schemas.microsoft.com/office/drawing/2014/main" id="{2A7AD344-2AA4-7476-3C44-DF5797FE0DAE}"/>
              </a:ext>
            </a:extLst>
          </p:cNvPr>
          <p:cNvSpPr>
            <a:spLocks noGrp="1"/>
          </p:cNvSpPr>
          <p:nvPr>
            <p:ph type="subTitle" idx="1"/>
          </p:nvPr>
        </p:nvSpPr>
        <p:spPr>
          <a:xfrm>
            <a:off x="6590966" y="3428999"/>
            <a:ext cx="4805691" cy="838831"/>
          </a:xfrm>
        </p:spPr>
        <p:txBody>
          <a:bodyPr anchor="b">
            <a:normAutofit/>
          </a:bodyPr>
          <a:lstStyle/>
          <a:p>
            <a:pPr algn="l"/>
            <a:endParaRPr lang="en-GB" sz="2000">
              <a:solidFill>
                <a:schemeClr val="tx2"/>
              </a:solidFill>
            </a:endParaRPr>
          </a:p>
        </p:txBody>
      </p:sp>
      <p:pic>
        <p:nvPicPr>
          <p:cNvPr id="7" name="Picture 6" descr="A close-up of a logo">
            <a:extLst>
              <a:ext uri="{FF2B5EF4-FFF2-40B4-BE49-F238E27FC236}">
                <a16:creationId xmlns:a16="http://schemas.microsoft.com/office/drawing/2014/main" id="{D49781D0-A592-03B9-4742-7D89F8E3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2964658"/>
            <a:ext cx="4141760" cy="184308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047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17D4D-29C7-0502-A484-93ABAF9764A8}"/>
              </a:ext>
            </a:extLst>
          </p:cNvPr>
          <p:cNvSpPr>
            <a:spLocks noGrp="1"/>
          </p:cNvSpPr>
          <p:nvPr>
            <p:ph type="ctrTitle"/>
          </p:nvPr>
        </p:nvSpPr>
        <p:spPr>
          <a:xfrm>
            <a:off x="890338" y="640080"/>
            <a:ext cx="3734014" cy="3566160"/>
          </a:xfrm>
        </p:spPr>
        <p:txBody>
          <a:bodyPr anchor="b">
            <a:normAutofit/>
          </a:bodyPr>
          <a:lstStyle/>
          <a:p>
            <a:pPr algn="l"/>
            <a:r>
              <a:rPr lang="en-GB" sz="5400"/>
              <a:t>Attracting People to Scotland</a:t>
            </a:r>
          </a:p>
        </p:txBody>
      </p:sp>
      <p:sp>
        <p:nvSpPr>
          <p:cNvPr id="3" name="Subtitle 2">
            <a:extLst>
              <a:ext uri="{FF2B5EF4-FFF2-40B4-BE49-F238E27FC236}">
                <a16:creationId xmlns:a16="http://schemas.microsoft.com/office/drawing/2014/main" id="{74CBAE1C-C2C4-B40C-5697-D76B118AADD4}"/>
              </a:ext>
            </a:extLst>
          </p:cNvPr>
          <p:cNvSpPr>
            <a:spLocks noGrp="1"/>
          </p:cNvSpPr>
          <p:nvPr>
            <p:ph type="subTitle" idx="1"/>
          </p:nvPr>
        </p:nvSpPr>
        <p:spPr>
          <a:xfrm>
            <a:off x="890339" y="4636008"/>
            <a:ext cx="3734014" cy="1572768"/>
          </a:xfrm>
        </p:spPr>
        <p:txBody>
          <a:bodyPr>
            <a:normAutofit/>
          </a:bodyPr>
          <a:lstStyle/>
          <a:p>
            <a:pPr algn="l"/>
            <a:endParaRPr lang="en-GB"/>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9FF718-86A9-DDED-AB90-8A557EA368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464" r="185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22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B515-3921-B4C4-7E7B-C37337AF78A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What made you choose Scotland?</a:t>
            </a:r>
          </a:p>
        </p:txBody>
      </p:sp>
      <p:sp>
        <p:nvSpPr>
          <p:cNvPr id="4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11A00C17-75F8-32E0-D2C6-15CE447688E7}"/>
              </a:ext>
            </a:extLst>
          </p:cNvPr>
          <p:cNvSpPr>
            <a:spLocks noGrp="1"/>
          </p:cNvSpPr>
          <p:nvPr>
            <p:ph sz="half" idx="1"/>
          </p:nvPr>
        </p:nvSpPr>
        <p:spPr>
          <a:xfrm>
            <a:off x="838200" y="1929384"/>
            <a:ext cx="10515600" cy="839816"/>
          </a:xfrm>
        </p:spPr>
        <p:txBody>
          <a:bodyPr vert="horz" lIns="91440" tIns="45720" rIns="91440" bIns="45720" rtlCol="0">
            <a:normAutofit/>
          </a:bodyPr>
          <a:lstStyle/>
          <a:p>
            <a:pPr marL="148590">
              <a:spcBef>
                <a:spcPts val="650"/>
              </a:spcBef>
            </a:pPr>
            <a:r>
              <a:rPr lang="en-US" sz="2200"/>
              <a:t>Interviewees were asked to discuss their reasons for choosing Scotland</a:t>
            </a:r>
          </a:p>
          <a:p>
            <a:pPr marL="148590">
              <a:spcBef>
                <a:spcPts val="650"/>
              </a:spcBef>
            </a:pPr>
            <a:r>
              <a:rPr lang="en-US" sz="2200"/>
              <a:t>Open-ended answers showed multiple factors in most stories:</a:t>
            </a:r>
          </a:p>
        </p:txBody>
      </p:sp>
      <p:sp>
        <p:nvSpPr>
          <p:cNvPr id="9" name="TextBox 8">
            <a:extLst>
              <a:ext uri="{FF2B5EF4-FFF2-40B4-BE49-F238E27FC236}">
                <a16:creationId xmlns:a16="http://schemas.microsoft.com/office/drawing/2014/main" id="{A595C8AB-6060-67A3-0EBD-98222AF35642}"/>
              </a:ext>
            </a:extLst>
          </p:cNvPr>
          <p:cNvSpPr txBox="1"/>
          <p:nvPr/>
        </p:nvSpPr>
        <p:spPr>
          <a:xfrm>
            <a:off x="669036" y="3560908"/>
            <a:ext cx="4616733" cy="2308324"/>
          </a:xfrm>
          <a:prstGeom prst="rect">
            <a:avLst/>
          </a:prstGeom>
          <a:noFill/>
        </p:spPr>
        <p:txBody>
          <a:bodyPr wrap="square" rtlCol="0">
            <a:spAutoFit/>
          </a:bodyPr>
          <a:lstStyle/>
          <a:p>
            <a:pPr marL="0" indent="0">
              <a:spcBef>
                <a:spcPts val="650"/>
              </a:spcBef>
              <a:buNone/>
            </a:pPr>
            <a:r>
              <a:rPr lang="en-US" sz="1800" b="1"/>
              <a:t>I found it a comfortable place, where I don’t have to worry too much about bills. A safe country with lots of opportunities and support. I have found it generally a welcoming place, which is why I would like to stay with my partner. A place I would like to raise children</a:t>
            </a:r>
            <a:br>
              <a:rPr lang="en-US" sz="1800" b="1"/>
            </a:br>
            <a:r>
              <a:rPr lang="en-US" sz="1800" b="1"/>
              <a:t>(Female, 20-29, Italy, Volunteer Work)</a:t>
            </a:r>
          </a:p>
        </p:txBody>
      </p:sp>
      <p:sp>
        <p:nvSpPr>
          <p:cNvPr id="10" name="TextBox 9">
            <a:extLst>
              <a:ext uri="{FF2B5EF4-FFF2-40B4-BE49-F238E27FC236}">
                <a16:creationId xmlns:a16="http://schemas.microsoft.com/office/drawing/2014/main" id="{A626B290-CDDE-B8B8-6BB7-3396168CC4F2}"/>
              </a:ext>
            </a:extLst>
          </p:cNvPr>
          <p:cNvSpPr txBox="1"/>
          <p:nvPr/>
        </p:nvSpPr>
        <p:spPr>
          <a:xfrm>
            <a:off x="6382504" y="2937521"/>
            <a:ext cx="5277079" cy="1477328"/>
          </a:xfrm>
          <a:prstGeom prst="rect">
            <a:avLst/>
          </a:prstGeom>
          <a:noFill/>
        </p:spPr>
        <p:txBody>
          <a:bodyPr wrap="square" rtlCol="0">
            <a:spAutoFit/>
          </a:bodyPr>
          <a:lstStyle/>
          <a:p>
            <a:r>
              <a:rPr lang="en-US" sz="1800" b="1"/>
              <a:t>I applied and got a job offer that was very promising, so I responded, and I had read and heard from others that Scotland was a very nice place to live</a:t>
            </a:r>
            <a:br>
              <a:rPr lang="en-US" sz="1800" b="1"/>
            </a:br>
            <a:r>
              <a:rPr lang="en-US" sz="1800" b="1"/>
              <a:t>(Male, 20-29, Romania, Employed full-time)</a:t>
            </a:r>
          </a:p>
          <a:p>
            <a:endParaRPr lang="en-GB"/>
          </a:p>
        </p:txBody>
      </p:sp>
      <p:sp>
        <p:nvSpPr>
          <p:cNvPr id="13" name="TextBox 12">
            <a:extLst>
              <a:ext uri="{FF2B5EF4-FFF2-40B4-BE49-F238E27FC236}">
                <a16:creationId xmlns:a16="http://schemas.microsoft.com/office/drawing/2014/main" id="{81626504-CBF5-4E8B-8EB6-49FB15054802}"/>
              </a:ext>
            </a:extLst>
          </p:cNvPr>
          <p:cNvSpPr txBox="1"/>
          <p:nvPr/>
        </p:nvSpPr>
        <p:spPr>
          <a:xfrm>
            <a:off x="6657009" y="5054882"/>
            <a:ext cx="5100130" cy="1200329"/>
          </a:xfrm>
          <a:prstGeom prst="rect">
            <a:avLst/>
          </a:prstGeom>
          <a:noFill/>
        </p:spPr>
        <p:txBody>
          <a:bodyPr wrap="square" rtlCol="0">
            <a:spAutoFit/>
          </a:bodyPr>
          <a:lstStyle/>
          <a:p>
            <a:r>
              <a:rPr lang="en-US" sz="1800" b="1"/>
              <a:t>London's living index is too high, so we are looking for other cities. We have a friend in Scotland. Scotland's (seaside) weather is nice. </a:t>
            </a:r>
            <a:br>
              <a:rPr lang="en-US" sz="1800" b="1"/>
            </a:br>
            <a:r>
              <a:rPr lang="en-US" sz="1800" b="1"/>
              <a:t>(Female, 50-59, </a:t>
            </a:r>
            <a:r>
              <a:rPr lang="en-US" sz="1800" b="1" err="1"/>
              <a:t>Hong,Kong</a:t>
            </a:r>
            <a:r>
              <a:rPr lang="en-US" sz="1800" b="1"/>
              <a:t>, Employed part-time)</a:t>
            </a:r>
          </a:p>
        </p:txBody>
      </p:sp>
      <p:sp>
        <p:nvSpPr>
          <p:cNvPr id="15" name="Speech Bubble: Oval 14">
            <a:extLst>
              <a:ext uri="{FF2B5EF4-FFF2-40B4-BE49-F238E27FC236}">
                <a16:creationId xmlns:a16="http://schemas.microsoft.com/office/drawing/2014/main" id="{3664A687-855A-FA05-AACF-E29C7901A362}"/>
              </a:ext>
            </a:extLst>
          </p:cNvPr>
          <p:cNvSpPr/>
          <p:nvPr/>
        </p:nvSpPr>
        <p:spPr>
          <a:xfrm>
            <a:off x="120074" y="3065959"/>
            <a:ext cx="5406955" cy="3298221"/>
          </a:xfrm>
          <a:prstGeom prst="wedgeEllipseCallout">
            <a:avLst>
              <a:gd name="adj1" fmla="val -31272"/>
              <a:gd name="adj2" fmla="val 57708"/>
            </a:avLst>
          </a:prstGeom>
          <a:solidFill>
            <a:schemeClr val="accent2">
              <a:lumMod val="40000"/>
              <a:lumOff val="60000"/>
              <a:alpha val="5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D99DEB34-90C3-43EC-5ED2-59EBB7DC7BC1}"/>
              </a:ext>
            </a:extLst>
          </p:cNvPr>
          <p:cNvSpPr/>
          <p:nvPr/>
        </p:nvSpPr>
        <p:spPr>
          <a:xfrm>
            <a:off x="6075991" y="4684963"/>
            <a:ext cx="5794206" cy="1975775"/>
          </a:xfrm>
          <a:prstGeom prst="wedgeEllipseCallout">
            <a:avLst>
              <a:gd name="adj1" fmla="val 45410"/>
              <a:gd name="adj2" fmla="val 56787"/>
            </a:avLst>
          </a:prstGeom>
          <a:solidFill>
            <a:schemeClr val="accent1">
              <a:lumMod val="40000"/>
              <a:lumOff val="60000"/>
              <a:alpha val="5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50B91E27-2469-6718-04CB-ADC9A3207DE9}"/>
              </a:ext>
            </a:extLst>
          </p:cNvPr>
          <p:cNvSpPr/>
          <p:nvPr/>
        </p:nvSpPr>
        <p:spPr>
          <a:xfrm>
            <a:off x="5912912" y="2634122"/>
            <a:ext cx="5890157" cy="1833771"/>
          </a:xfrm>
          <a:prstGeom prst="wedgeEllipseCallout">
            <a:avLst>
              <a:gd name="adj1" fmla="val -34249"/>
              <a:gd name="adj2" fmla="val 65578"/>
            </a:avLst>
          </a:prstGeom>
          <a:solidFill>
            <a:schemeClr val="accent4">
              <a:lumMod val="40000"/>
              <a:lumOff val="60000"/>
              <a:alpha val="5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36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B515-3921-B4C4-7E7B-C37337AF78A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What made you choose Scotland?</a:t>
            </a:r>
          </a:p>
        </p:txBody>
      </p:sp>
      <p:sp>
        <p:nvSpPr>
          <p:cNvPr id="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00C17-75F8-32E0-D2C6-15CE447688E7}"/>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148590">
              <a:spcBef>
                <a:spcPts val="650"/>
              </a:spcBef>
            </a:pPr>
            <a:r>
              <a:rPr lang="en-US"/>
              <a:t>Grouping answers into themes reveals:</a:t>
            </a:r>
          </a:p>
          <a:p>
            <a:pPr marL="605790" lvl="1">
              <a:spcBef>
                <a:spcPts val="650"/>
              </a:spcBef>
            </a:pPr>
            <a:r>
              <a:rPr lang="en-US"/>
              <a:t>Significance of soft levers – lifestyle, culture, friendliness, welcome</a:t>
            </a:r>
          </a:p>
          <a:p>
            <a:pPr marL="605790" lvl="1">
              <a:spcBef>
                <a:spcPts val="650"/>
              </a:spcBef>
            </a:pPr>
            <a:r>
              <a:rPr lang="en-US"/>
              <a:t>Importance of personal connections and positive stories</a:t>
            </a:r>
          </a:p>
          <a:p>
            <a:pPr marL="605790" lvl="1">
              <a:spcBef>
                <a:spcPts val="650"/>
              </a:spcBef>
            </a:pPr>
            <a:r>
              <a:rPr lang="en-US"/>
              <a:t>Practical concerns – cost of living, welfare, jobs</a:t>
            </a:r>
          </a:p>
          <a:p>
            <a:endParaRPr lang="en-US" sz="2200"/>
          </a:p>
        </p:txBody>
      </p:sp>
      <p:graphicFrame>
        <p:nvGraphicFramePr>
          <p:cNvPr id="5" name="Chart 4">
            <a:extLst>
              <a:ext uri="{FF2B5EF4-FFF2-40B4-BE49-F238E27FC236}">
                <a16:creationId xmlns:a16="http://schemas.microsoft.com/office/drawing/2014/main" id="{90E65A21-A747-4DD9-8361-571D029768B0}"/>
              </a:ext>
            </a:extLst>
          </p:cNvPr>
          <p:cNvGraphicFramePr>
            <a:graphicFrameLocks/>
          </p:cNvGraphicFramePr>
          <p:nvPr>
            <p:extLst>
              <p:ext uri="{D42A27DB-BD31-4B8C-83A1-F6EECF244321}">
                <p14:modId xmlns:p14="http://schemas.microsoft.com/office/powerpoint/2010/main" val="1818538083"/>
              </p:ext>
            </p:extLst>
          </p:nvPr>
        </p:nvGraphicFramePr>
        <p:xfrm>
          <a:off x="6099048" y="640080"/>
          <a:ext cx="5458968"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31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07A8A-19E6-F3E0-8EF1-9FE0787925D6}"/>
              </a:ext>
            </a:extLst>
          </p:cNvPr>
          <p:cNvSpPr>
            <a:spLocks noGrp="1"/>
          </p:cNvSpPr>
          <p:nvPr>
            <p:ph type="title"/>
          </p:nvPr>
        </p:nvSpPr>
        <p:spPr>
          <a:xfrm>
            <a:off x="630936" y="640080"/>
            <a:ext cx="4818888" cy="1481328"/>
          </a:xfrm>
        </p:spPr>
        <p:txBody>
          <a:bodyPr anchor="b">
            <a:normAutofit/>
          </a:bodyPr>
          <a:lstStyle/>
          <a:p>
            <a:r>
              <a:rPr lang="en-GB" sz="5000"/>
              <a:t>The significance of personal ties?</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6A0F1-AAE3-8D41-264B-7DF269D1E862}"/>
              </a:ext>
            </a:extLst>
          </p:cNvPr>
          <p:cNvSpPr>
            <a:spLocks noGrp="1"/>
          </p:cNvSpPr>
          <p:nvPr>
            <p:ph idx="1"/>
          </p:nvPr>
        </p:nvSpPr>
        <p:spPr>
          <a:xfrm>
            <a:off x="630936" y="2660904"/>
            <a:ext cx="4818888" cy="3547872"/>
          </a:xfrm>
        </p:spPr>
        <p:txBody>
          <a:bodyPr anchor="t">
            <a:normAutofit fontScale="85000" lnSpcReduction="20000"/>
          </a:bodyPr>
          <a:lstStyle/>
          <a:p>
            <a:pPr defTabSz="777240">
              <a:spcAft>
                <a:spcPts val="600"/>
              </a:spcAft>
            </a:pPr>
            <a:r>
              <a:rPr lang="en-US" sz="2400" kern="1200">
                <a:latin typeface="+mn-lt"/>
                <a:ea typeface="+mn-ea"/>
                <a:cs typeface="+mn-cs"/>
              </a:rPr>
              <a:t>Existing ties and networks certainly important but not decisive:</a:t>
            </a:r>
          </a:p>
          <a:p>
            <a:pPr lvl="1" defTabSz="777240">
              <a:spcAft>
                <a:spcPts val="600"/>
              </a:spcAft>
            </a:pPr>
            <a:r>
              <a:rPr lang="en-US" sz="2100" kern="1200">
                <a:latin typeface="+mn-lt"/>
                <a:ea typeface="+mn-ea"/>
                <a:cs typeface="+mn-cs"/>
              </a:rPr>
              <a:t>Over a third of interviewees had no networks in Scotland before moving</a:t>
            </a:r>
          </a:p>
          <a:p>
            <a:pPr lvl="1" defTabSz="777240">
              <a:spcAft>
                <a:spcPts val="600"/>
              </a:spcAft>
            </a:pPr>
            <a:r>
              <a:rPr lang="en-US" sz="2100"/>
              <a:t>Focus group discussion highlighted potential for website to include migrant stories and podcasts and provide links to other sites and networks</a:t>
            </a:r>
          </a:p>
          <a:p>
            <a:pPr marL="0" indent="0" defTabSz="777240">
              <a:buNone/>
            </a:pPr>
            <a:r>
              <a:rPr lang="en-US" sz="2100" kern="1200">
                <a:latin typeface="+mn-lt"/>
                <a:ea typeface="+mn-ea"/>
                <a:cs typeface="+mn-cs"/>
              </a:rPr>
              <a:t>‘</a:t>
            </a:r>
            <a:r>
              <a:rPr lang="en-GB" sz="2100" i="1">
                <a:effectLst/>
                <a:latin typeface="Calibri" panose="020F0502020204030204" pitchFamily="34" charset="0"/>
                <a:ea typeface="Calibri" panose="020F0502020204030204" pitchFamily="34" charset="0"/>
                <a:cs typeface="Times New Roman" panose="02020603050405020304" pitchFamily="18" charset="0"/>
              </a:rPr>
              <a:t>The government should not try to replicate [civil society networks], but it can act as a conduit. The German site was helpful with its webinars and events and links to other organisations that might offer more cultural services for example</a:t>
            </a:r>
            <a:r>
              <a:rPr lang="en-GB" sz="2100">
                <a:effectLst/>
                <a:latin typeface="Calibri" panose="020F0502020204030204" pitchFamily="34" charset="0"/>
                <a:ea typeface="Calibri" panose="020F0502020204030204" pitchFamily="34" charset="0"/>
                <a:cs typeface="Times New Roman" panose="02020603050405020304" pitchFamily="18" charset="0"/>
              </a:rPr>
              <a:t>’.</a:t>
            </a:r>
            <a:r>
              <a:rPr lang="en-US" sz="2100" kern="1200">
                <a:latin typeface="+mn-lt"/>
                <a:ea typeface="+mn-ea"/>
                <a:cs typeface="+mn-cs"/>
              </a:rPr>
              <a:t> </a:t>
            </a:r>
          </a:p>
          <a:p>
            <a:pPr marL="0" indent="0" algn="r" defTabSz="777240">
              <a:spcBef>
                <a:spcPts val="200"/>
              </a:spcBef>
              <a:spcAft>
                <a:spcPts val="600"/>
              </a:spcAft>
              <a:buNone/>
            </a:pPr>
            <a:r>
              <a:rPr lang="en-US" sz="1700"/>
              <a:t>(Focus Group participant)</a:t>
            </a:r>
            <a:endParaRPr lang="en-US" sz="1700" kern="1200">
              <a:latin typeface="+mn-lt"/>
              <a:ea typeface="+mn-ea"/>
              <a:cs typeface="+mn-cs"/>
            </a:endParaRPr>
          </a:p>
          <a:p>
            <a:pPr marL="0" indent="0" defTabSz="777240">
              <a:spcAft>
                <a:spcPts val="600"/>
              </a:spcAft>
              <a:buNone/>
            </a:pPr>
            <a:endParaRPr lang="en-GB" sz="2200"/>
          </a:p>
          <a:p>
            <a:endParaRPr lang="en-GB" sz="2200"/>
          </a:p>
          <a:p>
            <a:endParaRPr lang="en-GB" sz="2200"/>
          </a:p>
        </p:txBody>
      </p:sp>
      <p:graphicFrame>
        <p:nvGraphicFramePr>
          <p:cNvPr id="4" name="Chart 3">
            <a:extLst>
              <a:ext uri="{FF2B5EF4-FFF2-40B4-BE49-F238E27FC236}">
                <a16:creationId xmlns:a16="http://schemas.microsoft.com/office/drawing/2014/main" id="{61B12B66-72AB-E25A-3ACA-5D51208EF920}"/>
              </a:ext>
            </a:extLst>
          </p:cNvPr>
          <p:cNvGraphicFramePr>
            <a:graphicFrameLocks/>
          </p:cNvGraphicFramePr>
          <p:nvPr>
            <p:extLst>
              <p:ext uri="{D42A27DB-BD31-4B8C-83A1-F6EECF244321}">
                <p14:modId xmlns:p14="http://schemas.microsoft.com/office/powerpoint/2010/main" val="126009597"/>
              </p:ext>
            </p:extLst>
          </p:nvPr>
        </p:nvGraphicFramePr>
        <p:xfrm>
          <a:off x="6099048" y="640080"/>
          <a:ext cx="5458968"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499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97380-6223-DE6E-CC16-E015BE40E827}"/>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Accessing information before a move</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FDBBB2-CA8C-03F5-B55F-FD20658CC8AF}"/>
              </a:ext>
            </a:extLst>
          </p:cNvPr>
          <p:cNvSpPr>
            <a:spLocks noGrp="1"/>
          </p:cNvSpPr>
          <p:nvPr>
            <p:ph sz="half" idx="1"/>
          </p:nvPr>
        </p:nvSpPr>
        <p:spPr>
          <a:xfrm>
            <a:off x="4611441" y="1587979"/>
            <a:ext cx="3400252" cy="3767768"/>
          </a:xfrm>
        </p:spPr>
        <p:txBody>
          <a:bodyPr>
            <a:normAutofit lnSpcReduction="10000"/>
          </a:bodyPr>
          <a:lstStyle/>
          <a:p>
            <a:pPr marL="148590" indent="-148590" defTabSz="594360">
              <a:spcBef>
                <a:spcPts val="650"/>
              </a:spcBef>
            </a:pPr>
            <a:r>
              <a:rPr lang="en-US" sz="1700" kern="1200">
                <a:solidFill>
                  <a:schemeClr val="tx1"/>
                </a:solidFill>
                <a:latin typeface="+mn-lt"/>
                <a:ea typeface="+mn-ea"/>
                <a:cs typeface="+mn-cs"/>
              </a:rPr>
              <a:t>Online resources – both government websites and others are amongst the most used sources of information.</a:t>
            </a:r>
          </a:p>
          <a:p>
            <a:pPr marL="148590" indent="-148590" defTabSz="594360">
              <a:spcBef>
                <a:spcPts val="650"/>
              </a:spcBef>
            </a:pPr>
            <a:r>
              <a:rPr lang="en-US" sz="1700" kern="1200">
                <a:solidFill>
                  <a:schemeClr val="tx1"/>
                </a:solidFill>
                <a:latin typeface="+mn-lt"/>
                <a:ea typeface="+mn-ea"/>
                <a:cs typeface="+mn-cs"/>
              </a:rPr>
              <a:t>Can be viewed as unhelpful, especially if hard to navigate or if fall below (high) expectations of reliability.</a:t>
            </a:r>
          </a:p>
          <a:p>
            <a:pPr marL="148590" indent="-148590" defTabSz="594360">
              <a:spcBef>
                <a:spcPts val="650"/>
              </a:spcBef>
            </a:pPr>
            <a:r>
              <a:rPr lang="en-GB" sz="1700" kern="1200">
                <a:solidFill>
                  <a:schemeClr val="tx1"/>
                </a:solidFill>
                <a:latin typeface="+mn-lt"/>
                <a:ea typeface="+mn-ea"/>
                <a:cs typeface="+mn-cs"/>
              </a:rPr>
              <a:t>Friends and family most favoured source but:</a:t>
            </a:r>
          </a:p>
          <a:p>
            <a:pPr marL="445770" lvl="1" indent="-148590" defTabSz="594360">
              <a:spcBef>
                <a:spcPts val="325"/>
              </a:spcBef>
            </a:pPr>
            <a:r>
              <a:rPr lang="en-GB" sz="1700" kern="1200">
                <a:solidFill>
                  <a:schemeClr val="tx1"/>
                </a:solidFill>
                <a:latin typeface="+mn-lt"/>
                <a:ea typeface="+mn-ea"/>
                <a:cs typeface="+mn-cs"/>
              </a:rPr>
              <a:t>not everyone has access to this</a:t>
            </a:r>
          </a:p>
          <a:p>
            <a:pPr marL="445770" lvl="1" indent="-148590" defTabSz="594360">
              <a:spcBef>
                <a:spcPts val="325"/>
              </a:spcBef>
            </a:pPr>
            <a:r>
              <a:rPr lang="en-GB" sz="1700"/>
              <a:t>i</a:t>
            </a:r>
            <a:r>
              <a:rPr lang="en-GB" sz="1700" kern="1200">
                <a:solidFill>
                  <a:schemeClr val="tx1"/>
                </a:solidFill>
                <a:latin typeface="+mn-lt"/>
                <a:ea typeface="+mn-ea"/>
                <a:cs typeface="+mn-cs"/>
              </a:rPr>
              <a:t>nformation may be incorrect</a:t>
            </a:r>
          </a:p>
          <a:p>
            <a:pPr marL="148590" indent="-148590" defTabSz="594360">
              <a:spcBef>
                <a:spcPts val="650"/>
              </a:spcBef>
            </a:pPr>
            <a:r>
              <a:rPr lang="en-GB" sz="1700" kern="1200">
                <a:solidFill>
                  <a:schemeClr val="tx1"/>
                </a:solidFill>
                <a:latin typeface="+mn-lt"/>
                <a:ea typeface="+mn-ea"/>
                <a:cs typeface="+mn-cs"/>
              </a:rPr>
              <a:t>So, TAMS could be both a primary and complementary information resource.</a:t>
            </a:r>
            <a:endParaRPr lang="en-GB" sz="1700"/>
          </a:p>
        </p:txBody>
      </p:sp>
      <p:graphicFrame>
        <p:nvGraphicFramePr>
          <p:cNvPr id="5" name="Content Placeholder 4">
            <a:extLst>
              <a:ext uri="{FF2B5EF4-FFF2-40B4-BE49-F238E27FC236}">
                <a16:creationId xmlns:a16="http://schemas.microsoft.com/office/drawing/2014/main" id="{1A7D220A-5339-8B54-C2D1-018CBDD054E5}"/>
              </a:ext>
            </a:extLst>
          </p:cNvPr>
          <p:cNvGraphicFramePr>
            <a:graphicFrameLocks noGrp="1"/>
          </p:cNvGraphicFramePr>
          <p:nvPr>
            <p:ph sz="half" idx="2"/>
            <p:extLst>
              <p:ext uri="{D42A27DB-BD31-4B8C-83A1-F6EECF244321}">
                <p14:modId xmlns:p14="http://schemas.microsoft.com/office/powerpoint/2010/main" val="1829402738"/>
              </p:ext>
            </p:extLst>
          </p:nvPr>
        </p:nvGraphicFramePr>
        <p:xfrm>
          <a:off x="8156748" y="1587979"/>
          <a:ext cx="3400252" cy="3767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55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2D4D1-5F13-E8EF-8DD7-BAEC3AD826C7}"/>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Supporting Successful Moves</a:t>
            </a:r>
          </a:p>
        </p:txBody>
      </p:sp>
      <p:pic>
        <p:nvPicPr>
          <p:cNvPr id="17" name="Picture 4" descr="A close-up of a pattern&#10;&#10;Description automatically generated with low confidence">
            <a:extLst>
              <a:ext uri="{FF2B5EF4-FFF2-40B4-BE49-F238E27FC236}">
                <a16:creationId xmlns:a16="http://schemas.microsoft.com/office/drawing/2014/main" id="{238D06A2-41A2-7644-9C55-5179E2B71E6F}"/>
              </a:ext>
            </a:extLst>
          </p:cNvPr>
          <p:cNvPicPr>
            <a:picLocks noChangeAspect="1"/>
          </p:cNvPicPr>
          <p:nvPr/>
        </p:nvPicPr>
        <p:blipFill rotWithShape="1">
          <a:blip r:embed="rId2">
            <a:duotone>
              <a:schemeClr val="accent6">
                <a:shade val="45000"/>
                <a:satMod val="135000"/>
              </a:schemeClr>
              <a:prstClr val="white"/>
            </a:duotone>
          </a:blip>
          <a:srcRect l="7262" r="579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2002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BD9C-05D7-5CF3-4A58-F1E0D82CADE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Planning a Move</a:t>
            </a:r>
          </a:p>
        </p:txBody>
      </p:sp>
      <p:graphicFrame>
        <p:nvGraphicFramePr>
          <p:cNvPr id="11" name="Content Placeholder 4">
            <a:extLst>
              <a:ext uri="{FF2B5EF4-FFF2-40B4-BE49-F238E27FC236}">
                <a16:creationId xmlns:a16="http://schemas.microsoft.com/office/drawing/2014/main" id="{90BBBBFB-D467-3585-871C-A55FE1244089}"/>
              </a:ext>
            </a:extLst>
          </p:cNvPr>
          <p:cNvGraphicFramePr>
            <a:graphicFrameLocks noGrp="1"/>
          </p:cNvGraphicFramePr>
          <p:nvPr>
            <p:ph sz="half" idx="2"/>
            <p:extLst>
              <p:ext uri="{D42A27DB-BD31-4B8C-83A1-F6EECF244321}">
                <p14:modId xmlns:p14="http://schemas.microsoft.com/office/powerpoint/2010/main" val="1756547574"/>
              </p:ext>
            </p:extLst>
          </p:nvPr>
        </p:nvGraphicFramePr>
        <p:xfrm>
          <a:off x="630936" y="2660904"/>
          <a:ext cx="4966300" cy="354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7DBDED64-2C3F-01C7-2571-934701B6A79C}"/>
              </a:ext>
            </a:extLst>
          </p:cNvPr>
          <p:cNvGraphicFramePr>
            <a:graphicFrameLocks noGrp="1"/>
          </p:cNvGraphicFramePr>
          <p:nvPr>
            <p:ph sz="half" idx="1"/>
            <p:extLst>
              <p:ext uri="{D42A27DB-BD31-4B8C-83A1-F6EECF244321}">
                <p14:modId xmlns:p14="http://schemas.microsoft.com/office/powerpoint/2010/main" val="577907215"/>
              </p:ext>
            </p:extLst>
          </p:nvPr>
        </p:nvGraphicFramePr>
        <p:xfrm>
          <a:off x="5809041" y="1087278"/>
          <a:ext cx="5752023" cy="5508432"/>
        </p:xfrm>
        <a:graphic>
          <a:graphicData uri="http://schemas.openxmlformats.org/drawingml/2006/table">
            <a:tbl>
              <a:tblPr firstRow="1" firstCol="1" bandRow="1"/>
              <a:tblGrid>
                <a:gridCol w="738423">
                  <a:extLst>
                    <a:ext uri="{9D8B030D-6E8A-4147-A177-3AD203B41FA5}">
                      <a16:colId xmlns:a16="http://schemas.microsoft.com/office/drawing/2014/main" val="4041020709"/>
                    </a:ext>
                  </a:extLst>
                </a:gridCol>
                <a:gridCol w="1177119">
                  <a:extLst>
                    <a:ext uri="{9D8B030D-6E8A-4147-A177-3AD203B41FA5}">
                      <a16:colId xmlns:a16="http://schemas.microsoft.com/office/drawing/2014/main" val="690803144"/>
                    </a:ext>
                  </a:extLst>
                </a:gridCol>
                <a:gridCol w="1188962">
                  <a:extLst>
                    <a:ext uri="{9D8B030D-6E8A-4147-A177-3AD203B41FA5}">
                      <a16:colId xmlns:a16="http://schemas.microsoft.com/office/drawing/2014/main" val="3408599747"/>
                    </a:ext>
                  </a:extLst>
                </a:gridCol>
                <a:gridCol w="1169846">
                  <a:extLst>
                    <a:ext uri="{9D8B030D-6E8A-4147-A177-3AD203B41FA5}">
                      <a16:colId xmlns:a16="http://schemas.microsoft.com/office/drawing/2014/main" val="2803561492"/>
                    </a:ext>
                  </a:extLst>
                </a:gridCol>
                <a:gridCol w="781998">
                  <a:extLst>
                    <a:ext uri="{9D8B030D-6E8A-4147-A177-3AD203B41FA5}">
                      <a16:colId xmlns:a16="http://schemas.microsoft.com/office/drawing/2014/main" val="3552774391"/>
                    </a:ext>
                  </a:extLst>
                </a:gridCol>
                <a:gridCol w="695675">
                  <a:extLst>
                    <a:ext uri="{9D8B030D-6E8A-4147-A177-3AD203B41FA5}">
                      <a16:colId xmlns:a16="http://schemas.microsoft.com/office/drawing/2014/main" val="3835572038"/>
                    </a:ext>
                  </a:extLst>
                </a:gridCol>
              </a:tblGrid>
              <a:tr h="257637">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Share of responses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Immigration and Visas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Employment</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Healthcare</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Housing</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Childcare/</a:t>
                      </a:r>
                      <a:b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b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Education</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10158"/>
                  </a:ext>
                </a:extLst>
              </a:tr>
              <a:tr h="944484">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 and over</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Rules applying to me</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Fees and Charges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Rules applying to immediate family</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Whether my qualifications are recognised</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Permission to work</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Permission to access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of charges/insurance</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b"/>
                      <a:r>
                        <a:rPr lang="en-US" sz="1100" b="0" i="0" u="none" strike="noStrike">
                          <a:solidFill>
                            <a:srgbClr val="000000"/>
                          </a:solidFill>
                          <a:effectLst/>
                          <a:latin typeface="Calibri" panose="020F0502020204030204" pitchFamily="34" charset="0"/>
                        </a:rPr>
                        <a:t>Rights and duties as tenant</a:t>
                      </a:r>
                    </a:p>
                  </a:txBody>
                  <a:tcPr marL="6101" marR="6101"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837374900"/>
                  </a:ext>
                </a:extLst>
              </a:tr>
              <a:tr h="1170131">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50-65%</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Rules applying to relatives</a:t>
                      </a: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Extending visas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 to work checks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Biometric Residence Permits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How to look for a job</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system operates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b"/>
                      <a:r>
                        <a:rPr lang="en-US" sz="1100" b="0" i="0" u="none" strike="noStrike">
                          <a:solidFill>
                            <a:srgbClr val="000000"/>
                          </a:solidFill>
                          <a:effectLst/>
                          <a:latin typeface="Calibri" panose="020F0502020204030204" pitchFamily="34" charset="0"/>
                        </a:rPr>
                        <a:t>How to rent or buy</a:t>
                      </a:r>
                    </a:p>
                  </a:txBody>
                  <a:tcPr marL="6101" marR="6101"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extLst>
                  <a:ext uri="{0D108BD9-81ED-4DB2-BD59-A6C34878D82A}">
                    <a16:rowId xmlns:a16="http://schemas.microsoft.com/office/drawing/2014/main" val="2115733585"/>
                  </a:ext>
                </a:extLst>
              </a:tr>
              <a:tr h="560081">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33-49%</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Getting NI number</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careers and training</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100" b="0" i="0" u="none" strike="noStrike">
                          <a:solidFill>
                            <a:srgbClr val="000000"/>
                          </a:solidFill>
                          <a:effectLst/>
                          <a:latin typeface="Calibri" panose="020F0502020204030204" pitchFamily="34" charset="0"/>
                        </a:rPr>
                        <a:t>Utilities and costs</a:t>
                      </a:r>
                    </a:p>
                  </a:txBody>
                  <a:tcPr marL="6101" marR="6101"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 enrolment</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71100525"/>
                  </a:ext>
                </a:extLst>
              </a:tr>
              <a:tr h="933594">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Below 33%</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 on tax and pensions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set up a business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register</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get prescription medications</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b"/>
                      <a:r>
                        <a:rPr lang="en-GB" sz="1100" b="0" i="0" u="none" strike="noStrike">
                          <a:solidFill>
                            <a:srgbClr val="000000"/>
                          </a:solidFill>
                          <a:effectLst/>
                          <a:latin typeface="Calibri" panose="020F0502020204030204" pitchFamily="34" charset="0"/>
                        </a:rPr>
                        <a:t>What documents are needed</a:t>
                      </a:r>
                    </a:p>
                  </a:txBody>
                  <a:tcPr marL="6101" marR="6101"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Assessing education options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Early years provision</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Accessing Further </a:t>
                      </a:r>
                      <a:r>
                        <a:rPr lang="en-GB" sz="1100" b="0" i="0" u="none" strike="noStrike" kern="1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Eductaion</a:t>
                      </a:r>
                      <a:endParaRPr lang="en-GB" sz="1100" b="0" i="0" u="none" strike="noStrike">
                        <a:effectLst/>
                        <a:latin typeface="Arial" panose="020B0604020202020204" pitchFamily="34" charset="0"/>
                      </a:endParaRPr>
                    </a:p>
                  </a:txBody>
                  <a:tcPr marL="45437" marR="45437" marT="6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extLst>
                  <a:ext uri="{0D108BD9-81ED-4DB2-BD59-A6C34878D82A}">
                    <a16:rowId xmlns:a16="http://schemas.microsoft.com/office/drawing/2014/main" val="3262104829"/>
                  </a:ext>
                </a:extLst>
              </a:tr>
            </a:tbl>
          </a:graphicData>
        </a:graphic>
      </p:graphicFrame>
    </p:spTree>
    <p:extLst>
      <p:ext uri="{BB962C8B-B14F-4D97-AF65-F5344CB8AC3E}">
        <p14:creationId xmlns:p14="http://schemas.microsoft.com/office/powerpoint/2010/main" val="281096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C3CD-EB62-88E3-CBDB-153290566592}"/>
              </a:ext>
            </a:extLst>
          </p:cNvPr>
          <p:cNvSpPr>
            <a:spLocks noGrp="1"/>
          </p:cNvSpPr>
          <p:nvPr>
            <p:ph type="title"/>
          </p:nvPr>
        </p:nvSpPr>
        <p:spPr>
          <a:xfrm>
            <a:off x="838200" y="435006"/>
            <a:ext cx="4204317" cy="1846554"/>
          </a:xfrm>
        </p:spPr>
        <p:txBody>
          <a:bodyPr>
            <a:normAutofit fontScale="90000"/>
          </a:bodyPr>
          <a:lstStyle/>
          <a:p>
            <a:r>
              <a:rPr lang="en-GB"/>
              <a:t>Information and support needs on arrival</a:t>
            </a:r>
          </a:p>
        </p:txBody>
      </p:sp>
      <p:graphicFrame>
        <p:nvGraphicFramePr>
          <p:cNvPr id="12" name="Content Placeholder 2">
            <a:extLst>
              <a:ext uri="{FF2B5EF4-FFF2-40B4-BE49-F238E27FC236}">
                <a16:creationId xmlns:a16="http://schemas.microsoft.com/office/drawing/2014/main" id="{F4E0AC8E-8EEB-B7AB-7B78-FF094653F7B2}"/>
              </a:ext>
            </a:extLst>
          </p:cNvPr>
          <p:cNvGraphicFramePr>
            <a:graphicFrameLocks noGrp="1"/>
          </p:cNvGraphicFramePr>
          <p:nvPr>
            <p:ph sz="half" idx="1"/>
            <p:extLst>
              <p:ext uri="{D42A27DB-BD31-4B8C-83A1-F6EECF244321}">
                <p14:modId xmlns:p14="http://schemas.microsoft.com/office/powerpoint/2010/main" val="61298862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4">
            <a:extLst>
              <a:ext uri="{FF2B5EF4-FFF2-40B4-BE49-F238E27FC236}">
                <a16:creationId xmlns:a16="http://schemas.microsoft.com/office/drawing/2014/main" id="{889A62CE-FE3E-876C-FAE1-38C567CBAFF4}"/>
              </a:ext>
            </a:extLst>
          </p:cNvPr>
          <p:cNvGraphicFramePr>
            <a:graphicFrameLocks noGrp="1"/>
          </p:cNvGraphicFramePr>
          <p:nvPr>
            <p:ph sz="half" idx="2"/>
            <p:extLst>
              <p:ext uri="{D42A27DB-BD31-4B8C-83A1-F6EECF244321}">
                <p14:modId xmlns:p14="http://schemas.microsoft.com/office/powerpoint/2010/main" val="3991684759"/>
              </p:ext>
            </p:extLst>
          </p:nvPr>
        </p:nvGraphicFramePr>
        <p:xfrm>
          <a:off x="6172202" y="710213"/>
          <a:ext cx="5768263" cy="5714942"/>
        </p:xfrm>
        <a:graphic>
          <a:graphicData uri="http://schemas.openxmlformats.org/drawingml/2006/table">
            <a:tbl>
              <a:tblPr firstRow="1" firstCol="1" bandRow="1"/>
              <a:tblGrid>
                <a:gridCol w="761258">
                  <a:extLst>
                    <a:ext uri="{9D8B030D-6E8A-4147-A177-3AD203B41FA5}">
                      <a16:colId xmlns:a16="http://schemas.microsoft.com/office/drawing/2014/main" val="4203621315"/>
                    </a:ext>
                  </a:extLst>
                </a:gridCol>
                <a:gridCol w="1220568">
                  <a:extLst>
                    <a:ext uri="{9D8B030D-6E8A-4147-A177-3AD203B41FA5}">
                      <a16:colId xmlns:a16="http://schemas.microsoft.com/office/drawing/2014/main" val="1192957044"/>
                    </a:ext>
                  </a:extLst>
                </a:gridCol>
                <a:gridCol w="946082">
                  <a:extLst>
                    <a:ext uri="{9D8B030D-6E8A-4147-A177-3AD203B41FA5}">
                      <a16:colId xmlns:a16="http://schemas.microsoft.com/office/drawing/2014/main" val="2258433754"/>
                    </a:ext>
                  </a:extLst>
                </a:gridCol>
                <a:gridCol w="1055944">
                  <a:extLst>
                    <a:ext uri="{9D8B030D-6E8A-4147-A177-3AD203B41FA5}">
                      <a16:colId xmlns:a16="http://schemas.microsoft.com/office/drawing/2014/main" val="3352764432"/>
                    </a:ext>
                  </a:extLst>
                </a:gridCol>
                <a:gridCol w="985422">
                  <a:extLst>
                    <a:ext uri="{9D8B030D-6E8A-4147-A177-3AD203B41FA5}">
                      <a16:colId xmlns:a16="http://schemas.microsoft.com/office/drawing/2014/main" val="2158581292"/>
                    </a:ext>
                  </a:extLst>
                </a:gridCol>
                <a:gridCol w="798989">
                  <a:extLst>
                    <a:ext uri="{9D8B030D-6E8A-4147-A177-3AD203B41FA5}">
                      <a16:colId xmlns:a16="http://schemas.microsoft.com/office/drawing/2014/main" val="3264742947"/>
                    </a:ext>
                  </a:extLst>
                </a:gridCol>
              </a:tblGrid>
              <a:tr h="379470">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Share of responses</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Immig &amp; Visa</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Employment</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Healthcare</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Housing</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100" b="1" i="0" u="none" strike="noStrike" kern="100">
                          <a:effectLst/>
                          <a:latin typeface="Calibri" panose="020F0502020204030204" pitchFamily="34" charset="0"/>
                          <a:ea typeface="Calibri" panose="020F0502020204030204" pitchFamily="34" charset="0"/>
                          <a:cs typeface="Times New Roman" panose="02020603050405020304" pitchFamily="18" charset="0"/>
                        </a:rPr>
                        <a:t>Childcare/Education</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570743"/>
                  </a:ext>
                </a:extLst>
              </a:tr>
              <a:tr h="2443565">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 and over</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 to work checks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Extending visa</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Rules applying to me</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Rules applying to immediate family</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on tax and pensions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Careers and training</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Getting a NI number</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look for a job</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register</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get prescription medications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Permission to access healthcare services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system operates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of charges /insurance</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Rights and duties as tenant</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rent or buy</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Utilities and costs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documents are needed</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Accessing Further Education</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134069822"/>
                  </a:ext>
                </a:extLst>
              </a:tr>
              <a:tr h="1567617">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50-65%</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Fees and Charges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Biometric Residence Permits</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Permission to work</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How to set up a business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Whether qualifications are recognised</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Homelessness advice</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Assessing options</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 enrolment</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Costs</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6C"/>
                    </a:solidFill>
                  </a:tcPr>
                </a:tc>
                <a:extLst>
                  <a:ext uri="{0D108BD9-81ED-4DB2-BD59-A6C34878D82A}">
                    <a16:rowId xmlns:a16="http://schemas.microsoft.com/office/drawing/2014/main" val="561293632"/>
                  </a:ext>
                </a:extLst>
              </a:tr>
              <a:tr h="714324">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33-49%</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Rules applying to relatives</a:t>
                      </a: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Early years provision</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97185606"/>
                  </a:ext>
                </a:extLst>
              </a:tr>
              <a:tr h="350352">
                <a:tc>
                  <a:txBody>
                    <a:bodyPr/>
                    <a:lstStyle/>
                    <a:p>
                      <a:pPr algn="l" fontAlgn="t">
                        <a:lnSpc>
                          <a:spcPct val="107000"/>
                        </a:lnSpc>
                        <a:spcBef>
                          <a:spcPts val="0"/>
                        </a:spcBef>
                        <a:spcAft>
                          <a:spcPts val="800"/>
                        </a:spcAft>
                      </a:pPr>
                      <a:r>
                        <a:rPr lang="en-GB" sz="11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Below 33%</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tc>
                  <a:txBody>
                    <a:bodyPr/>
                    <a:lstStyle/>
                    <a:p>
                      <a:pPr algn="l" fontAlgn="t">
                        <a:lnSpc>
                          <a:spcPct val="107000"/>
                        </a:lnSpc>
                        <a:spcBef>
                          <a:spcPts val="0"/>
                        </a:spcBef>
                        <a:spcAft>
                          <a:spcPts val="800"/>
                        </a:spcAft>
                      </a:pPr>
                      <a:r>
                        <a:rPr lang="en-GB" sz="11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GB" sz="1100" b="0" i="0" u="none" strike="noStrike">
                        <a:effectLst/>
                        <a:latin typeface="Arial" panose="020B0604020202020204" pitchFamily="34" charset="0"/>
                      </a:endParaRPr>
                    </a:p>
                  </a:txBody>
                  <a:tcPr marL="68372" marR="68372" marT="94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6204"/>
                    </a:solidFill>
                  </a:tcPr>
                </a:tc>
                <a:extLst>
                  <a:ext uri="{0D108BD9-81ED-4DB2-BD59-A6C34878D82A}">
                    <a16:rowId xmlns:a16="http://schemas.microsoft.com/office/drawing/2014/main" val="1678957433"/>
                  </a:ext>
                </a:extLst>
              </a:tr>
            </a:tbl>
          </a:graphicData>
        </a:graphic>
      </p:graphicFrame>
    </p:spTree>
    <p:extLst>
      <p:ext uri="{BB962C8B-B14F-4D97-AF65-F5344CB8AC3E}">
        <p14:creationId xmlns:p14="http://schemas.microsoft.com/office/powerpoint/2010/main" val="94634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3899-AE4E-940A-AE90-E3F79CAA145E}"/>
              </a:ext>
            </a:extLst>
          </p:cNvPr>
          <p:cNvSpPr>
            <a:spLocks noGrp="1"/>
          </p:cNvSpPr>
          <p:nvPr>
            <p:ph type="title"/>
          </p:nvPr>
        </p:nvSpPr>
        <p:spPr/>
        <p:txBody>
          <a:bodyPr/>
          <a:lstStyle/>
          <a:p>
            <a:r>
              <a:rPr lang="en-GB"/>
              <a:t>Issues and stages</a:t>
            </a:r>
          </a:p>
        </p:txBody>
      </p:sp>
      <p:graphicFrame>
        <p:nvGraphicFramePr>
          <p:cNvPr id="11" name="Content Placeholder 2">
            <a:extLst>
              <a:ext uri="{FF2B5EF4-FFF2-40B4-BE49-F238E27FC236}">
                <a16:creationId xmlns:a16="http://schemas.microsoft.com/office/drawing/2014/main" id="{EE581C01-1D6F-4D1B-42E3-64579F9D1309}"/>
              </a:ext>
            </a:extLst>
          </p:cNvPr>
          <p:cNvGraphicFramePr>
            <a:graphicFrameLocks noGrp="1"/>
          </p:cNvGraphicFramePr>
          <p:nvPr>
            <p:ph idx="1"/>
            <p:extLst>
              <p:ext uri="{D42A27DB-BD31-4B8C-83A1-F6EECF244321}">
                <p14:modId xmlns:p14="http://schemas.microsoft.com/office/powerpoint/2010/main" val="2322621796"/>
              </p:ext>
            </p:extLst>
          </p:nvPr>
        </p:nvGraphicFramePr>
        <p:xfrm>
          <a:off x="838200" y="1511559"/>
          <a:ext cx="10515600" cy="466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4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6FC46-35F2-C3C3-A92C-0C21B8CE21A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TAMS Format and Content</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62A93-8656-BD07-5E1E-6CEE9B4E39B9}"/>
              </a:ext>
            </a:extLst>
          </p:cNvPr>
          <p:cNvSpPr>
            <a:spLocks noGrp="1"/>
          </p:cNvSpPr>
          <p:nvPr>
            <p:ph type="title"/>
          </p:nvPr>
        </p:nvSpPr>
        <p:spPr>
          <a:xfrm>
            <a:off x="1179575" y="816089"/>
            <a:ext cx="9829800" cy="1066277"/>
          </a:xfrm>
        </p:spPr>
        <p:txBody>
          <a:bodyPr anchor="b">
            <a:normAutofit/>
          </a:bodyPr>
          <a:lstStyle/>
          <a:p>
            <a:pPr algn="ctr"/>
            <a:r>
              <a:rPr lang="en-US">
                <a:solidFill>
                  <a:schemeClr val="tx2"/>
                </a:solidFill>
              </a:rPr>
              <a:t>Contents</a:t>
            </a:r>
            <a:endParaRPr lang="en-GB">
              <a:solidFill>
                <a:schemeClr val="tx2"/>
              </a:solidFill>
            </a:endParaRPr>
          </a:p>
        </p:txBody>
      </p:sp>
      <p:grpSp>
        <p:nvGrpSpPr>
          <p:cNvPr id="20" name="Group 19">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1" name="Freeform: Shape 20">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7" name="Freeform: Shape 26">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99DCE43B-05AA-88EA-BCBA-ECA2371D8D0F}"/>
              </a:ext>
            </a:extLst>
          </p:cNvPr>
          <p:cNvGraphicFramePr>
            <a:graphicFrameLocks noGrp="1"/>
          </p:cNvGraphicFramePr>
          <p:nvPr>
            <p:ph idx="1"/>
            <p:extLst>
              <p:ext uri="{D42A27DB-BD31-4B8C-83A1-F6EECF244321}">
                <p14:modId xmlns:p14="http://schemas.microsoft.com/office/powerpoint/2010/main" val="3196486797"/>
              </p:ext>
            </p:extLst>
          </p:nvPr>
        </p:nvGraphicFramePr>
        <p:xfrm>
          <a:off x="2809714" y="2340113"/>
          <a:ext cx="6569521" cy="393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4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3">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1CA79D-407B-81BE-EBF6-B72B3ECCBEC2}"/>
              </a:ext>
            </a:extLst>
          </p:cNvPr>
          <p:cNvSpPr>
            <a:spLocks noGrp="1"/>
          </p:cNvSpPr>
          <p:nvPr>
            <p:ph type="title"/>
          </p:nvPr>
        </p:nvSpPr>
        <p:spPr>
          <a:xfrm>
            <a:off x="1171123" y="1114754"/>
            <a:ext cx="9849751" cy="617880"/>
          </a:xfrm>
        </p:spPr>
        <p:txBody>
          <a:bodyPr anchor="b">
            <a:normAutofit fontScale="90000"/>
          </a:bodyPr>
          <a:lstStyle/>
          <a:p>
            <a:r>
              <a:rPr lang="en-US" sz="4200"/>
              <a:t>Preferences for accessing online information</a:t>
            </a:r>
            <a:endParaRPr lang="en-GB" sz="4200"/>
          </a:p>
        </p:txBody>
      </p:sp>
      <p:sp>
        <p:nvSpPr>
          <p:cNvPr id="5" name="Content Placeholder 4">
            <a:extLst>
              <a:ext uri="{FF2B5EF4-FFF2-40B4-BE49-F238E27FC236}">
                <a16:creationId xmlns:a16="http://schemas.microsoft.com/office/drawing/2014/main" id="{63AE32CB-9622-C7F4-016F-AEB4F6C8DF93}"/>
              </a:ext>
            </a:extLst>
          </p:cNvPr>
          <p:cNvSpPr>
            <a:spLocks noGrp="1"/>
          </p:cNvSpPr>
          <p:nvPr>
            <p:ph idx="1"/>
          </p:nvPr>
        </p:nvSpPr>
        <p:spPr>
          <a:xfrm>
            <a:off x="1208760" y="1924469"/>
            <a:ext cx="2799821" cy="4010612"/>
          </a:xfrm>
        </p:spPr>
        <p:txBody>
          <a:bodyPr>
            <a:noAutofit/>
          </a:bodyPr>
          <a:lstStyle/>
          <a:p>
            <a:pPr marL="114300" indent="-114300" defTabSz="457200">
              <a:spcBef>
                <a:spcPts val="500"/>
              </a:spcBef>
            </a:pPr>
            <a:r>
              <a:rPr lang="en-GB" sz="1400" kern="1200">
                <a:solidFill>
                  <a:schemeClr val="tx1"/>
                </a:solidFill>
                <a:latin typeface="+mn-lt"/>
                <a:ea typeface="+mn-ea"/>
                <a:cs typeface="+mn-cs"/>
              </a:rPr>
              <a:t>There was a strong appetite for specific online information and government websites.</a:t>
            </a:r>
          </a:p>
          <a:p>
            <a:pPr marL="114300" indent="-114300" defTabSz="457200">
              <a:spcBef>
                <a:spcPts val="500"/>
              </a:spcBef>
            </a:pPr>
            <a:r>
              <a:rPr lang="en-GB" sz="1400" kern="1200">
                <a:solidFill>
                  <a:schemeClr val="tx1"/>
                </a:solidFill>
                <a:latin typeface="+mn-lt"/>
                <a:ea typeface="+mn-ea"/>
                <a:cs typeface="+mn-cs"/>
              </a:rPr>
              <a:t>Users place high value on the reliability of information on government websites and can be very critical if expectations not met.</a:t>
            </a:r>
          </a:p>
          <a:p>
            <a:pPr marL="114300" indent="-114300" defTabSz="457200">
              <a:spcBef>
                <a:spcPts val="500"/>
              </a:spcBef>
            </a:pPr>
            <a:r>
              <a:rPr lang="en-GB" sz="1400" kern="1200">
                <a:solidFill>
                  <a:schemeClr val="tx1"/>
                </a:solidFill>
                <a:latin typeface="+mn-lt"/>
                <a:ea typeface="+mn-ea"/>
                <a:cs typeface="+mn-cs"/>
              </a:rPr>
              <a:t>Remarkably few concerns about using online information reported with most not being concerned overall. </a:t>
            </a:r>
          </a:p>
          <a:p>
            <a:pPr marL="114300" indent="-114300" defTabSz="457200">
              <a:spcBef>
                <a:spcPts val="500"/>
              </a:spcBef>
            </a:pPr>
            <a:r>
              <a:rPr lang="en-GB" sz="1400" kern="1200">
                <a:solidFill>
                  <a:schemeClr val="tx1"/>
                </a:solidFill>
                <a:latin typeface="+mn-lt"/>
                <a:ea typeface="+mn-ea"/>
                <a:cs typeface="+mn-cs"/>
              </a:rPr>
              <a:t>Interactive content is desirable but raises the most concerns about accessibility.</a:t>
            </a:r>
          </a:p>
          <a:p>
            <a:pPr marL="114300" indent="-114300" defTabSz="457200">
              <a:spcBef>
                <a:spcPts val="500"/>
              </a:spcBef>
            </a:pPr>
            <a:r>
              <a:rPr lang="en-GB" sz="1400"/>
              <a:t>Language can be an issue – ensure that auto-translate functions work (also for interactive elements).</a:t>
            </a:r>
            <a:endParaRPr lang="en-GB"/>
          </a:p>
        </p:txBody>
      </p:sp>
      <p:graphicFrame>
        <p:nvGraphicFramePr>
          <p:cNvPr id="17" name="Content Placeholder 3">
            <a:extLst>
              <a:ext uri="{FF2B5EF4-FFF2-40B4-BE49-F238E27FC236}">
                <a16:creationId xmlns:a16="http://schemas.microsoft.com/office/drawing/2014/main" id="{C5989C83-0821-CCD5-2BF3-5F01977EDFF5}"/>
              </a:ext>
            </a:extLst>
          </p:cNvPr>
          <p:cNvGraphicFramePr>
            <a:graphicFrameLocks noGrp="1"/>
          </p:cNvGraphicFramePr>
          <p:nvPr>
            <p:ph sz="half" idx="4294967295"/>
            <p:extLst>
              <p:ext uri="{D42A27DB-BD31-4B8C-83A1-F6EECF244321}">
                <p14:modId xmlns:p14="http://schemas.microsoft.com/office/powerpoint/2010/main" val="2557865519"/>
              </p:ext>
            </p:extLst>
          </p:nvPr>
        </p:nvGraphicFramePr>
        <p:xfrm>
          <a:off x="5429169" y="1922007"/>
          <a:ext cx="4581053" cy="1790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3">
            <a:extLst>
              <a:ext uri="{FF2B5EF4-FFF2-40B4-BE49-F238E27FC236}">
                <a16:creationId xmlns:a16="http://schemas.microsoft.com/office/drawing/2014/main" id="{91A7E559-4ECF-E6A1-D6DC-6D43D654F089}"/>
              </a:ext>
            </a:extLst>
          </p:cNvPr>
          <p:cNvGraphicFramePr>
            <a:graphicFrameLocks/>
          </p:cNvGraphicFramePr>
          <p:nvPr>
            <p:extLst>
              <p:ext uri="{D42A27DB-BD31-4B8C-83A1-F6EECF244321}">
                <p14:modId xmlns:p14="http://schemas.microsoft.com/office/powerpoint/2010/main" val="2572139750"/>
              </p:ext>
            </p:extLst>
          </p:nvPr>
        </p:nvGraphicFramePr>
        <p:xfrm>
          <a:off x="4103776" y="3902044"/>
          <a:ext cx="6879464" cy="2101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807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393AC-902D-097D-ECB6-AABB3D2F8ECA}"/>
              </a:ext>
            </a:extLst>
          </p:cNvPr>
          <p:cNvSpPr>
            <a:spLocks noGrp="1"/>
          </p:cNvSpPr>
          <p:nvPr>
            <p:ph type="title"/>
          </p:nvPr>
        </p:nvSpPr>
        <p:spPr>
          <a:xfrm>
            <a:off x="804672" y="798445"/>
            <a:ext cx="4803636" cy="625241"/>
          </a:xfrm>
        </p:spPr>
        <p:txBody>
          <a:bodyPr anchor="b">
            <a:normAutofit/>
          </a:bodyPr>
          <a:lstStyle/>
          <a:p>
            <a:r>
              <a:rPr lang="en-GB" sz="3800"/>
              <a:t>Features</a:t>
            </a:r>
          </a:p>
        </p:txBody>
      </p:sp>
      <p:sp>
        <p:nvSpPr>
          <p:cNvPr id="3" name="Content Placeholder 2">
            <a:extLst>
              <a:ext uri="{FF2B5EF4-FFF2-40B4-BE49-F238E27FC236}">
                <a16:creationId xmlns:a16="http://schemas.microsoft.com/office/drawing/2014/main" id="{6C71A945-1DC9-8CD9-7D8C-797AFDFE9DA5}"/>
              </a:ext>
            </a:extLst>
          </p:cNvPr>
          <p:cNvSpPr>
            <a:spLocks noGrp="1"/>
          </p:cNvSpPr>
          <p:nvPr>
            <p:ph idx="1"/>
          </p:nvPr>
        </p:nvSpPr>
        <p:spPr>
          <a:xfrm>
            <a:off x="878213" y="1876990"/>
            <a:ext cx="5879940" cy="4023829"/>
          </a:xfrm>
        </p:spPr>
        <p:txBody>
          <a:bodyPr anchor="ctr">
            <a:noAutofit/>
          </a:bodyPr>
          <a:lstStyle/>
          <a:p>
            <a:r>
              <a:rPr lang="en-GB" sz="1800"/>
              <a:t>Site should balance:</a:t>
            </a:r>
          </a:p>
          <a:p>
            <a:pPr lvl="1"/>
            <a:r>
              <a:rPr lang="en-GB" sz="1800"/>
              <a:t>Clear, reliable and informative content</a:t>
            </a:r>
          </a:p>
          <a:p>
            <a:pPr lvl="1"/>
            <a:r>
              <a:rPr lang="en-GB" sz="1800"/>
              <a:t>Links to practical resources</a:t>
            </a:r>
          </a:p>
          <a:p>
            <a:pPr lvl="1"/>
            <a:r>
              <a:rPr lang="en-GB" sz="1800"/>
              <a:t>Human interest stories and examples</a:t>
            </a:r>
          </a:p>
          <a:p>
            <a:r>
              <a:rPr lang="en-GB" sz="1800"/>
              <a:t>Personal testimonies and visual content can be helpful to attraction aim, but it is also important to provide information that recognises potential challenges and ideally signposts sources of support.</a:t>
            </a:r>
          </a:p>
          <a:p>
            <a:r>
              <a:rPr lang="en-GB" sz="1800"/>
              <a:t>Signpost to relevant sources of advice and support both within and external to TAMS.</a:t>
            </a:r>
          </a:p>
          <a:p>
            <a:r>
              <a:rPr lang="en-GB" sz="1800"/>
              <a:t>FAQs, Quick Check functions, flow charts – all helpful if done well.</a:t>
            </a:r>
          </a:p>
          <a:p>
            <a:r>
              <a:rPr lang="en-GB" sz="1800"/>
              <a:t>Scope to use current data on sponsorship licence holders and occupational classifications to develop a ‘Quick Check’ function for migrant users and employers.</a:t>
            </a:r>
          </a:p>
        </p:txBody>
      </p:sp>
      <p:pic>
        <p:nvPicPr>
          <p:cNvPr id="35" name="Picture 34" descr="Exclamation mark on a yellow background">
            <a:extLst>
              <a:ext uri="{FF2B5EF4-FFF2-40B4-BE49-F238E27FC236}">
                <a16:creationId xmlns:a16="http://schemas.microsoft.com/office/drawing/2014/main" id="{67510B3A-BA22-9612-6E19-5FBE9E4A5404}"/>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11500"/>
                    </a14:imgEffect>
                    <a14:imgEffect>
                      <a14:saturation sat="313000"/>
                    </a14:imgEffect>
                  </a14:imgLayer>
                </a14:imgProps>
              </a:ext>
            </a:extLst>
          </a:blip>
          <a:srcRect l="34724" r="-1" b="-1"/>
          <a:stretch/>
        </p:blipFill>
        <p:spPr>
          <a:xfrm>
            <a:off x="8299568" y="2393244"/>
            <a:ext cx="3885918" cy="4464756"/>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46" name="Group 45">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4766" y="695399"/>
            <a:ext cx="5570720" cy="6171739"/>
            <a:chOff x="6626306" y="695399"/>
            <a:chExt cx="5570720" cy="6171739"/>
          </a:xfrm>
        </p:grpSpPr>
        <p:sp>
          <p:nvSpPr>
            <p:cNvPr id="47" name="Freeform: Shape 46">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50" name="Freeform: Shape 49">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173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CF73E8-F119-02C9-7C73-17C606F80522}"/>
              </a:ext>
            </a:extLst>
          </p:cNvPr>
          <p:cNvSpPr>
            <a:spLocks noGrp="1"/>
          </p:cNvSpPr>
          <p:nvPr>
            <p:ph type="title"/>
          </p:nvPr>
        </p:nvSpPr>
        <p:spPr>
          <a:xfrm>
            <a:off x="643468" y="643467"/>
            <a:ext cx="4620584" cy="3829395"/>
          </a:xfrm>
        </p:spPr>
        <p:txBody>
          <a:bodyPr vert="horz" lIns="91440" tIns="45720" rIns="91440" bIns="45720" rtlCol="0" anchor="b">
            <a:normAutofit/>
          </a:bodyPr>
          <a:lstStyle/>
          <a:p>
            <a:r>
              <a:rPr lang="en-US" sz="4400"/>
              <a:t>Website</a:t>
            </a:r>
          </a:p>
        </p:txBody>
      </p:sp>
      <p:sp>
        <p:nvSpPr>
          <p:cNvPr id="6" name="Text Placeholder 5">
            <a:extLst>
              <a:ext uri="{FF2B5EF4-FFF2-40B4-BE49-F238E27FC236}">
                <a16:creationId xmlns:a16="http://schemas.microsoft.com/office/drawing/2014/main" id="{45EE94BD-43AC-06AB-7CC6-6EECC8D8F87C}"/>
              </a:ext>
            </a:extLst>
          </p:cNvPr>
          <p:cNvSpPr>
            <a:spLocks noGrp="1"/>
          </p:cNvSpPr>
          <p:nvPr>
            <p:ph type="body" idx="1"/>
          </p:nvPr>
        </p:nvSpPr>
        <p:spPr>
          <a:xfrm>
            <a:off x="643467" y="4472862"/>
            <a:ext cx="4620584" cy="1580316"/>
          </a:xfrm>
        </p:spPr>
        <p:txBody>
          <a:bodyPr vert="horz" lIns="91440" tIns="45720" rIns="91440" bIns="45720" rtlCol="0">
            <a:normAutofit/>
          </a:bodyPr>
          <a:lstStyle/>
          <a:p>
            <a:r>
              <a:rPr lang="en-US">
                <a:solidFill>
                  <a:schemeClr val="tx1"/>
                </a:solidFill>
              </a:rPr>
              <a:t>Look, Layout and Feel </a:t>
            </a:r>
          </a:p>
        </p:txBody>
      </p:sp>
      <p:pic>
        <p:nvPicPr>
          <p:cNvPr id="33" name="Picture 6">
            <a:extLst>
              <a:ext uri="{FF2B5EF4-FFF2-40B4-BE49-F238E27FC236}">
                <a16:creationId xmlns:a16="http://schemas.microsoft.com/office/drawing/2014/main" id="{C452EC16-5B35-9358-A5FC-D236EEB6D4F1}"/>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593"/>
                    </a14:imgEffect>
                    <a14:imgEffect>
                      <a14:saturation sat="361000"/>
                    </a14:imgEffect>
                  </a14:imgLayer>
                </a14:imgProps>
              </a:ext>
            </a:extLst>
          </a:blip>
          <a:srcRect l="24126" r="1740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935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AAA57-0239-BEBA-2059-660E9771D77F}"/>
              </a:ext>
            </a:extLst>
          </p:cNvPr>
          <p:cNvSpPr>
            <a:spLocks noGrp="1"/>
          </p:cNvSpPr>
          <p:nvPr>
            <p:ph type="title"/>
          </p:nvPr>
        </p:nvSpPr>
        <p:spPr>
          <a:xfrm>
            <a:off x="6513788" y="365125"/>
            <a:ext cx="4840010" cy="1807305"/>
          </a:xfrm>
        </p:spPr>
        <p:txBody>
          <a:bodyPr>
            <a:normAutofit/>
          </a:bodyPr>
          <a:lstStyle/>
          <a:p>
            <a:r>
              <a:rPr lang="en-US"/>
              <a:t>Review of existing sites</a:t>
            </a:r>
            <a:endParaRPr lang="en-GB"/>
          </a:p>
        </p:txBody>
      </p:sp>
      <p:pic>
        <p:nvPicPr>
          <p:cNvPr id="4" name="Picture 6">
            <a:extLst>
              <a:ext uri="{FF2B5EF4-FFF2-40B4-BE49-F238E27FC236}">
                <a16:creationId xmlns:a16="http://schemas.microsoft.com/office/drawing/2014/main" id="{65018D98-770B-8A72-6D84-82372BC867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593"/>
                    </a14:imgEffect>
                    <a14:imgEffect>
                      <a14:saturation sat="361000"/>
                    </a14:imgEffect>
                  </a14:imgLayer>
                </a14:imgProps>
              </a:ext>
            </a:extLst>
          </a:blip>
          <a:srcRect l="34875" r="5144"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7" name="Content Placeholder 16">
            <a:extLst>
              <a:ext uri="{FF2B5EF4-FFF2-40B4-BE49-F238E27FC236}">
                <a16:creationId xmlns:a16="http://schemas.microsoft.com/office/drawing/2014/main" id="{E34140DC-EC47-38A3-7207-B206A43929BC}"/>
              </a:ext>
            </a:extLst>
          </p:cNvPr>
          <p:cNvSpPr>
            <a:spLocks noGrp="1"/>
          </p:cNvSpPr>
          <p:nvPr>
            <p:ph idx="1"/>
          </p:nvPr>
        </p:nvSpPr>
        <p:spPr>
          <a:xfrm>
            <a:off x="6513788" y="2333297"/>
            <a:ext cx="4840010" cy="3843666"/>
          </a:xfrm>
        </p:spPr>
        <p:txBody>
          <a:bodyPr>
            <a:normAutofit/>
          </a:bodyPr>
          <a:lstStyle/>
          <a:p>
            <a:pPr fontAlgn="base">
              <a:spcBef>
                <a:spcPts val="0"/>
              </a:spcBef>
            </a:pPr>
            <a:r>
              <a:rPr lang="en-GB" sz="1600" b="0" i="0" u="none" strike="noStrike" kern="1200">
                <a:effectLst/>
                <a:latin typeface="Calibri" panose="020F0502020204030204" pitchFamily="34" charset="0"/>
              </a:rPr>
              <a:t>Eight existing sites were reviewed, and five discussed in detail with the focus group:</a:t>
            </a:r>
          </a:p>
          <a:p>
            <a:pPr marL="457200" lvl="1" fontAlgn="base">
              <a:spcBef>
                <a:spcPts val="0"/>
              </a:spcBef>
            </a:pPr>
            <a:r>
              <a:rPr lang="en-GB" sz="1600" b="0" i="0" u="none" strike="noStrike" kern="1200">
                <a:effectLst/>
                <a:latin typeface="Calibri" panose="020F0502020204030204" pitchFamily="34" charset="0"/>
              </a:rPr>
              <a:t>Copenhagen </a:t>
            </a:r>
            <a:r>
              <a:rPr lang="en-GB" sz="1600" b="0" i="0" u="sng" strike="noStrike" kern="1200">
                <a:effectLst/>
                <a:latin typeface="Calibri" panose="020F0502020204030204" pitchFamily="34" charset="0"/>
                <a:hlinkClick r:id="rId4"/>
              </a:rPr>
              <a:t>International House Copenhagen | International House Copenhagen (kk.dk)</a:t>
            </a:r>
            <a:r>
              <a:rPr lang="en-GB" sz="1600" b="0" i="0" u="none" strike="noStrike" kern="1200">
                <a:effectLst/>
                <a:latin typeface="Calibri" panose="020F0502020204030204" pitchFamily="34" charset="0"/>
              </a:rPr>
              <a:t> </a:t>
            </a:r>
            <a:endParaRPr lang="en-GB" sz="1600" b="0" i="0" u="none" strike="noStrike">
              <a:effectLst/>
              <a:latin typeface="Arial" panose="020B0604020202020204" pitchFamily="34" charset="0"/>
            </a:endParaRPr>
          </a:p>
          <a:p>
            <a:pPr marL="457200" lvl="1" fontAlgn="base">
              <a:spcBef>
                <a:spcPts val="0"/>
              </a:spcBef>
            </a:pPr>
            <a:r>
              <a:rPr lang="en-US" sz="1600" b="0" i="0" u="none" strike="noStrike" kern="1200">
                <a:effectLst/>
                <a:latin typeface="Calibri" panose="020F0502020204030204" pitchFamily="34" charset="0"/>
              </a:rPr>
              <a:t>Germany </a:t>
            </a:r>
            <a:r>
              <a:rPr lang="en-US" sz="1600" b="0" i="0" u="sng" strike="noStrike" kern="1200">
                <a:effectLst/>
                <a:latin typeface="Calibri" panose="020F0502020204030204" pitchFamily="34" charset="0"/>
                <a:hlinkClick r:id="rId5"/>
              </a:rPr>
              <a:t>Working, studying, living in Germany (make-it-in-germany.com)</a:t>
            </a:r>
            <a:r>
              <a:rPr lang="en-US" sz="1600" b="0" i="0" u="none" strike="noStrike" kern="1200">
                <a:effectLst/>
                <a:latin typeface="Calibri" panose="020F0502020204030204" pitchFamily="34" charset="0"/>
              </a:rPr>
              <a:t> </a:t>
            </a:r>
            <a:endParaRPr lang="en-GB" sz="1600" b="0" i="0" u="none" strike="noStrike">
              <a:effectLst/>
              <a:latin typeface="Arial" panose="020B0604020202020204" pitchFamily="34" charset="0"/>
            </a:endParaRPr>
          </a:p>
          <a:p>
            <a:pPr marL="457200" lvl="1" fontAlgn="base">
              <a:spcBef>
                <a:spcPts val="0"/>
              </a:spcBef>
            </a:pPr>
            <a:r>
              <a:rPr lang="en-US" sz="1600" b="0" i="0" u="none" strike="noStrike" kern="1200">
                <a:effectLst/>
                <a:latin typeface="Calibri" panose="020F0502020204030204" pitchFamily="34" charset="0"/>
              </a:rPr>
              <a:t>New Zealand </a:t>
            </a:r>
            <a:r>
              <a:rPr lang="en-US" sz="1600" b="0" i="0" u="sng" strike="noStrike" kern="1200">
                <a:effectLst/>
                <a:latin typeface="Calibri" panose="020F0502020204030204" pitchFamily="34" charset="0"/>
                <a:hlinkClick r:id="rId6"/>
              </a:rPr>
              <a:t>Live &amp; Work New Zealand (immigration.govt.nz)</a:t>
            </a:r>
            <a:r>
              <a:rPr lang="en-US" sz="1600" b="0" i="0" u="none" strike="noStrike" kern="1200">
                <a:effectLst/>
                <a:latin typeface="Calibri" panose="020F0502020204030204" pitchFamily="34" charset="0"/>
              </a:rPr>
              <a:t> </a:t>
            </a:r>
            <a:endParaRPr lang="en-GB" sz="1600" b="0" i="0" u="none" strike="noStrike">
              <a:effectLst/>
              <a:latin typeface="Arial" panose="020B0604020202020204" pitchFamily="34" charset="0"/>
            </a:endParaRPr>
          </a:p>
          <a:p>
            <a:pPr marL="457200" lvl="1" fontAlgn="base">
              <a:spcBef>
                <a:spcPts val="0"/>
              </a:spcBef>
            </a:pPr>
            <a:r>
              <a:rPr lang="en-US" sz="1600" b="0" i="0" u="none" strike="noStrike" kern="1200">
                <a:effectLst/>
                <a:latin typeface="Calibri" panose="020F0502020204030204" pitchFamily="34" charset="0"/>
              </a:rPr>
              <a:t>London </a:t>
            </a:r>
            <a:r>
              <a:rPr lang="en-US" sz="1600" b="0" i="0" u="sng" strike="noStrike" kern="1200">
                <a:effectLst/>
                <a:latin typeface="Calibri" panose="020F0502020204030204" pitchFamily="34" charset="0"/>
                <a:hlinkClick r:id="rId7"/>
              </a:rPr>
              <a:t>Migrant Londoners Hub | London City Hall</a:t>
            </a:r>
            <a:r>
              <a:rPr lang="en-US" sz="1600" b="0" i="0" u="none" strike="noStrike" kern="1200">
                <a:effectLst/>
                <a:latin typeface="Calibri" panose="020F0502020204030204" pitchFamily="34" charset="0"/>
              </a:rPr>
              <a:t> </a:t>
            </a:r>
            <a:endParaRPr lang="en-GB" sz="1600" b="0" i="0" u="none" strike="noStrike">
              <a:effectLst/>
              <a:latin typeface="Arial" panose="020B0604020202020204" pitchFamily="34" charset="0"/>
            </a:endParaRPr>
          </a:p>
          <a:p>
            <a:pPr marL="457200" lvl="1" fontAlgn="base">
              <a:spcBef>
                <a:spcPts val="0"/>
              </a:spcBef>
            </a:pPr>
            <a:r>
              <a:rPr lang="en-US" sz="1600" b="0" i="0" u="none" strike="noStrike" kern="1200">
                <a:effectLst/>
                <a:latin typeface="Calibri" panose="020F0502020204030204" pitchFamily="34" charset="0"/>
              </a:rPr>
              <a:t>Scotland </a:t>
            </a:r>
            <a:r>
              <a:rPr lang="en-US" sz="1600" b="0" i="0" u="sng" strike="noStrike" kern="1200">
                <a:effectLst/>
                <a:latin typeface="Calibri" panose="020F0502020204030204" pitchFamily="34" charset="0"/>
                <a:hlinkClick r:id="rId8"/>
              </a:rPr>
              <a:t>The Official Gateway to Scotland | Scotland.org</a:t>
            </a:r>
            <a:r>
              <a:rPr lang="en-US" sz="1600" b="0" i="0" u="none" strike="noStrike" kern="1200">
                <a:effectLst/>
                <a:latin typeface="Calibri" panose="020F0502020204030204" pitchFamily="34" charset="0"/>
              </a:rPr>
              <a:t> </a:t>
            </a:r>
          </a:p>
          <a:p>
            <a:pPr marL="228600" lvl="1" indent="0" fontAlgn="base">
              <a:spcBef>
                <a:spcPts val="0"/>
              </a:spcBef>
              <a:buNone/>
            </a:pPr>
            <a:endParaRPr lang="en-US" sz="1600" b="0" i="0" u="none" strike="noStrike">
              <a:effectLst/>
              <a:latin typeface="Calibri" panose="020F0502020204030204" pitchFamily="34" charset="0"/>
            </a:endParaRPr>
          </a:p>
          <a:p>
            <a:pPr fontAlgn="base">
              <a:spcBef>
                <a:spcPts val="0"/>
              </a:spcBef>
            </a:pPr>
            <a:r>
              <a:rPr lang="en-US" sz="1600">
                <a:latin typeface="Calibri" panose="020F0502020204030204" pitchFamily="34" charset="0"/>
              </a:rPr>
              <a:t>Focus Group participants also considered how the TAMS site would sit alongside relevant UK government webpages e.g. </a:t>
            </a:r>
            <a:r>
              <a:rPr lang="en-US" sz="1600">
                <a:hlinkClick r:id="rId9"/>
              </a:rPr>
              <a:t>Visas and immigration - GOV.UK (www.gov.uk)</a:t>
            </a:r>
            <a:endParaRPr lang="en-GB" sz="1600" b="0" i="0" u="none" strike="noStrike">
              <a:effectLst/>
              <a:latin typeface="Arial" panose="020B0604020202020204" pitchFamily="34" charset="0"/>
            </a:endParaRPr>
          </a:p>
          <a:p>
            <a:pPr marL="0" indent="0">
              <a:buNone/>
            </a:pPr>
            <a:endParaRPr lang="en-GB" sz="1600"/>
          </a:p>
        </p:txBody>
      </p:sp>
    </p:spTree>
    <p:extLst>
      <p:ext uri="{BB962C8B-B14F-4D97-AF65-F5344CB8AC3E}">
        <p14:creationId xmlns:p14="http://schemas.microsoft.com/office/powerpoint/2010/main" val="162629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2DFB6-5D78-6F5B-17B8-FC72C86F054E}"/>
              </a:ext>
            </a:extLst>
          </p:cNvPr>
          <p:cNvSpPr>
            <a:spLocks noGrp="1"/>
          </p:cNvSpPr>
          <p:nvPr>
            <p:ph idx="1"/>
          </p:nvPr>
        </p:nvSpPr>
        <p:spPr/>
        <p:txBody>
          <a:bodyPr/>
          <a:lstStyle/>
          <a:p>
            <a:endParaRPr lang="en-GB"/>
          </a:p>
        </p:txBody>
      </p:sp>
      <p:graphicFrame>
        <p:nvGraphicFramePr>
          <p:cNvPr id="4" name="Table 11">
            <a:extLst>
              <a:ext uri="{FF2B5EF4-FFF2-40B4-BE49-F238E27FC236}">
                <a16:creationId xmlns:a16="http://schemas.microsoft.com/office/drawing/2014/main" id="{542E7F9A-E8CD-5355-44DB-718443148D8B}"/>
              </a:ext>
            </a:extLst>
          </p:cNvPr>
          <p:cNvGraphicFramePr>
            <a:graphicFrameLocks/>
          </p:cNvGraphicFramePr>
          <p:nvPr>
            <p:extLst>
              <p:ext uri="{D42A27DB-BD31-4B8C-83A1-F6EECF244321}">
                <p14:modId xmlns:p14="http://schemas.microsoft.com/office/powerpoint/2010/main" val="3318571899"/>
              </p:ext>
            </p:extLst>
          </p:nvPr>
        </p:nvGraphicFramePr>
        <p:xfrm>
          <a:off x="119349" y="268263"/>
          <a:ext cx="11952577" cy="6321474"/>
        </p:xfrm>
        <a:graphic>
          <a:graphicData uri="http://schemas.openxmlformats.org/drawingml/2006/table">
            <a:tbl>
              <a:tblPr firstRow="1" bandRow="1">
                <a:tableStyleId>{69CF1AB2-1976-4502-BF36-3FF5EA218861}</a:tableStyleId>
              </a:tblPr>
              <a:tblGrid>
                <a:gridCol w="2277040">
                  <a:extLst>
                    <a:ext uri="{9D8B030D-6E8A-4147-A177-3AD203B41FA5}">
                      <a16:colId xmlns:a16="http://schemas.microsoft.com/office/drawing/2014/main" val="1545910347"/>
                    </a:ext>
                  </a:extLst>
                </a:gridCol>
                <a:gridCol w="2633394">
                  <a:extLst>
                    <a:ext uri="{9D8B030D-6E8A-4147-A177-3AD203B41FA5}">
                      <a16:colId xmlns:a16="http://schemas.microsoft.com/office/drawing/2014/main" val="4174644898"/>
                    </a:ext>
                  </a:extLst>
                </a:gridCol>
                <a:gridCol w="3879874">
                  <a:extLst>
                    <a:ext uri="{9D8B030D-6E8A-4147-A177-3AD203B41FA5}">
                      <a16:colId xmlns:a16="http://schemas.microsoft.com/office/drawing/2014/main" val="6120216"/>
                    </a:ext>
                  </a:extLst>
                </a:gridCol>
                <a:gridCol w="3162269">
                  <a:extLst>
                    <a:ext uri="{9D8B030D-6E8A-4147-A177-3AD203B41FA5}">
                      <a16:colId xmlns:a16="http://schemas.microsoft.com/office/drawing/2014/main" val="2685059137"/>
                    </a:ext>
                  </a:extLst>
                </a:gridCol>
              </a:tblGrid>
              <a:tr h="499794">
                <a:tc>
                  <a:txBody>
                    <a:bodyPr/>
                    <a:lstStyle/>
                    <a:p>
                      <a:pPr algn="l" rtl="0" fontAlgn="base"/>
                      <a:r>
                        <a:rPr lang="en-GB" sz="1100" b="1">
                          <a:effectLst/>
                          <a:latin typeface="+mn-lt"/>
                        </a:rPr>
                        <a:t>Website</a:t>
                      </a:r>
                      <a:r>
                        <a:rPr lang="en-GB" sz="1100" b="0">
                          <a:effectLst/>
                          <a:latin typeface="+mn-lt"/>
                        </a:rPr>
                        <a:t> </a:t>
                      </a:r>
                    </a:p>
                  </a:txBody>
                  <a:tcPr marL="116411" marR="116411" marT="58205" marB="58205">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D3E5"/>
                    </a:solidFill>
                  </a:tcPr>
                </a:tc>
                <a:tc>
                  <a:txBody>
                    <a:bodyPr/>
                    <a:lstStyle/>
                    <a:p>
                      <a:pPr algn="l" rtl="0" fontAlgn="base"/>
                      <a:r>
                        <a:rPr lang="en-GB" sz="1100" b="1">
                          <a:effectLst/>
                          <a:latin typeface="+mn-lt"/>
                        </a:rPr>
                        <a:t>Main Tabs</a:t>
                      </a:r>
                      <a:r>
                        <a:rPr lang="en-GB" sz="1100" b="0">
                          <a:effectLst/>
                          <a:latin typeface="+mn-lt"/>
                        </a:rPr>
                        <a:t> </a:t>
                      </a:r>
                      <a:endParaRPr lang="en-GB" sz="1100" b="0" i="0">
                        <a:effectLst/>
                        <a:latin typeface="+mn-lt"/>
                      </a:endParaRPr>
                    </a:p>
                  </a:txBody>
                  <a:tcPr marL="116411" marR="116411" marT="58205" marB="58205">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D3E5"/>
                    </a:solidFill>
                  </a:tcPr>
                </a:tc>
                <a:tc>
                  <a:txBody>
                    <a:bodyPr/>
                    <a:lstStyle/>
                    <a:p>
                      <a:pPr algn="l" rtl="0" fontAlgn="base"/>
                      <a:r>
                        <a:rPr lang="en-GB" sz="1100" b="1">
                          <a:effectLst/>
                          <a:latin typeface="+mn-lt"/>
                        </a:rPr>
                        <a:t>Notable Features</a:t>
                      </a:r>
                      <a:r>
                        <a:rPr lang="en-GB" sz="1100" b="0">
                          <a:effectLst/>
                          <a:latin typeface="+mn-lt"/>
                        </a:rPr>
                        <a:t> </a:t>
                      </a:r>
                      <a:endParaRPr lang="en-GB" sz="1100" b="0" i="0">
                        <a:effectLst/>
                        <a:latin typeface="+mn-lt"/>
                      </a:endParaRPr>
                    </a:p>
                  </a:txBody>
                  <a:tcPr marL="116411" marR="116411" marT="58205" marB="58205">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D3E5"/>
                    </a:solidFill>
                  </a:tcPr>
                </a:tc>
                <a:tc>
                  <a:txBody>
                    <a:bodyPr/>
                    <a:lstStyle/>
                    <a:p>
                      <a:pPr algn="l" rtl="0" fontAlgn="base"/>
                      <a:r>
                        <a:rPr lang="en-GB" sz="1100" b="1">
                          <a:effectLst/>
                          <a:latin typeface="+mn-lt"/>
                        </a:rPr>
                        <a:t>Landing Page</a:t>
                      </a:r>
                      <a:r>
                        <a:rPr lang="en-GB" sz="1100" b="0">
                          <a:effectLst/>
                          <a:latin typeface="+mn-lt"/>
                        </a:rPr>
                        <a:t> </a:t>
                      </a:r>
                      <a:endParaRPr lang="en-GB" sz="1100" b="0" i="0">
                        <a:effectLst/>
                        <a:latin typeface="+mn-lt"/>
                      </a:endParaRPr>
                    </a:p>
                  </a:txBody>
                  <a:tcPr marL="116411" marR="116411" marT="58205" marB="58205">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E5D3E5"/>
                    </a:solidFill>
                  </a:tcPr>
                </a:tc>
                <a:extLst>
                  <a:ext uri="{0D108BD9-81ED-4DB2-BD59-A6C34878D82A}">
                    <a16:rowId xmlns:a16="http://schemas.microsoft.com/office/drawing/2014/main" val="3835563957"/>
                  </a:ext>
                </a:extLst>
              </a:tr>
              <a:tr h="582055">
                <a:tc>
                  <a:txBody>
                    <a:bodyPr/>
                    <a:lstStyle/>
                    <a:p>
                      <a:pPr algn="l" rtl="0" fontAlgn="base"/>
                      <a:r>
                        <a:rPr lang="en-GB" sz="1100" b="0" i="0">
                          <a:effectLst/>
                          <a:latin typeface="+mn-lt"/>
                        </a:rPr>
                        <a:t>Copenhagen </a:t>
                      </a:r>
                    </a:p>
                    <a:p>
                      <a:pPr algn="l" rtl="0" fontAlgn="base"/>
                      <a:r>
                        <a:rPr lang="en-GB" sz="1100" b="0" i="0">
                          <a:effectLst/>
                          <a:latin typeface="+mn-lt"/>
                        </a:rPr>
                        <a:t> </a:t>
                      </a:r>
                    </a:p>
                    <a:p>
                      <a:pPr algn="l" rtl="0" fontAlgn="base"/>
                      <a:r>
                        <a:rPr lang="en-GB" sz="1100" b="0" i="0" u="sng" strike="noStrike">
                          <a:solidFill>
                            <a:srgbClr val="0000FF"/>
                          </a:solidFill>
                          <a:effectLst/>
                          <a:latin typeface="+mn-lt"/>
                          <a:hlinkClick r:id="rId3"/>
                        </a:rPr>
                        <a:t>International House Copenhagen | International House Copenhagen (kk.dk)</a:t>
                      </a:r>
                      <a:r>
                        <a:rPr lang="en-GB"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Registration Services </a:t>
                      </a:r>
                    </a:p>
                    <a:p>
                      <a:pPr algn="l" rtl="0" fontAlgn="base">
                        <a:buFont typeface="Arial" panose="020B0604020202020204" pitchFamily="34" charset="0"/>
                        <a:buChar char="•"/>
                      </a:pPr>
                      <a:r>
                        <a:rPr lang="en-US" sz="1100" b="0" i="0">
                          <a:effectLst/>
                          <a:latin typeface="+mn-lt"/>
                        </a:rPr>
                        <a:t>Events </a:t>
                      </a:r>
                    </a:p>
                    <a:p>
                      <a:pPr algn="l" rtl="0" fontAlgn="base">
                        <a:buFont typeface="Arial" panose="020B0604020202020204" pitchFamily="34" charset="0"/>
                        <a:buChar char="•"/>
                      </a:pPr>
                      <a:r>
                        <a:rPr lang="en-US" sz="1100" b="0" i="0">
                          <a:effectLst/>
                          <a:latin typeface="+mn-lt"/>
                        </a:rPr>
                        <a:t>Jobs &amp; Career </a:t>
                      </a:r>
                    </a:p>
                    <a:p>
                      <a:pPr algn="l" rtl="0" fontAlgn="base">
                        <a:buFont typeface="Arial" panose="020B0604020202020204" pitchFamily="34" charset="0"/>
                        <a:buChar char="•"/>
                      </a:pPr>
                      <a:r>
                        <a:rPr lang="en-US" sz="1100" b="0" i="0">
                          <a:effectLst/>
                          <a:latin typeface="+mn-lt"/>
                        </a:rPr>
                        <a:t>Meet Us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Information on registration with the state and how to get support in completing this </a:t>
                      </a:r>
                    </a:p>
                    <a:p>
                      <a:pPr algn="l" rtl="0" fontAlgn="base">
                        <a:buFont typeface="Arial" panose="020B0604020202020204" pitchFamily="34" charset="0"/>
                        <a:buChar char="•"/>
                      </a:pPr>
                      <a:r>
                        <a:rPr lang="en-US" sz="1100" b="0" i="0">
                          <a:effectLst/>
                          <a:latin typeface="+mn-lt"/>
                        </a:rPr>
                        <a:t>Jobs and Career courses aimed at migrants in Copenhagen (Students, Spouses) </a:t>
                      </a:r>
                    </a:p>
                    <a:p>
                      <a:pPr algn="l" rtl="0" fontAlgn="base">
                        <a:buFont typeface="Arial" panose="020B0604020202020204" pitchFamily="34" charset="0"/>
                        <a:buChar char="•"/>
                      </a:pPr>
                      <a:r>
                        <a:rPr lang="en-US" sz="1100" b="0" i="0">
                          <a:effectLst/>
                          <a:latin typeface="+mn-lt"/>
                        </a:rPr>
                        <a:t>Events – mix of targeted/specific events and general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r>
                        <a:rPr lang="en-US" sz="1100" b="0" i="0">
                          <a:effectLst/>
                          <a:latin typeface="+mn-lt"/>
                        </a:rPr>
                        <a:t>Welcome </a:t>
                      </a:r>
                    </a:p>
                    <a:p>
                      <a:pPr algn="l" rtl="0" fontAlgn="base"/>
                      <a:r>
                        <a:rPr lang="en-US" sz="1100" b="0" i="0">
                          <a:effectLst/>
                          <a:latin typeface="+mn-lt"/>
                        </a:rPr>
                        <a:t>International House Copenhagen is your one-stop for registration services, events, and career programs to welcome you as a newcomer in Copenhagen and many other municipalities.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extLst>
                  <a:ext uri="{0D108BD9-81ED-4DB2-BD59-A6C34878D82A}">
                    <a16:rowId xmlns:a16="http://schemas.microsoft.com/office/drawing/2014/main" val="1757702285"/>
                  </a:ext>
                </a:extLst>
              </a:tr>
              <a:tr h="582055">
                <a:tc>
                  <a:txBody>
                    <a:bodyPr/>
                    <a:lstStyle/>
                    <a:p>
                      <a:pPr algn="l" rtl="0" fontAlgn="base"/>
                      <a:r>
                        <a:rPr lang="en-US" sz="1100" b="0" i="0">
                          <a:effectLst/>
                          <a:latin typeface="+mn-lt"/>
                        </a:rPr>
                        <a:t>Germany </a:t>
                      </a:r>
                    </a:p>
                    <a:p>
                      <a:pPr algn="l" rtl="0" fontAlgn="base"/>
                      <a:r>
                        <a:rPr lang="en-US" sz="1100" b="0" i="0">
                          <a:effectLst/>
                          <a:latin typeface="+mn-lt"/>
                        </a:rPr>
                        <a:t> </a:t>
                      </a:r>
                    </a:p>
                    <a:p>
                      <a:pPr algn="l" rtl="0" fontAlgn="base"/>
                      <a:r>
                        <a:rPr lang="en-US" sz="1100" b="0" i="0" u="sng" strike="noStrike">
                          <a:solidFill>
                            <a:srgbClr val="0000FF"/>
                          </a:solidFill>
                          <a:effectLst/>
                          <a:latin typeface="+mn-lt"/>
                          <a:hlinkClick r:id="rId4"/>
                        </a:rPr>
                        <a:t>Working, studying, living in Germany (make-it-in-germany.com)</a:t>
                      </a:r>
                      <a:r>
                        <a:rPr lang="en-US" sz="1100" b="0" i="0">
                          <a:effectLst/>
                          <a:latin typeface="+mn-lt"/>
                        </a:rPr>
                        <a:t> </a:t>
                      </a:r>
                    </a:p>
                    <a:p>
                      <a:pPr algn="l" rtl="0" fontAlgn="base"/>
                      <a:r>
                        <a:rPr lang="en-US"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Working in Germany </a:t>
                      </a:r>
                    </a:p>
                    <a:p>
                      <a:pPr algn="l" rtl="0" fontAlgn="base">
                        <a:buFont typeface="Arial" panose="020B0604020202020204" pitchFamily="34" charset="0"/>
                        <a:buChar char="•"/>
                      </a:pPr>
                      <a:r>
                        <a:rPr lang="en-US" sz="1100" b="0" i="0">
                          <a:solidFill>
                            <a:srgbClr val="000000"/>
                          </a:solidFill>
                          <a:effectLst/>
                          <a:latin typeface="+mn-lt"/>
                        </a:rPr>
                        <a:t>Study and Training </a:t>
                      </a:r>
                      <a:endParaRPr lang="en-US" sz="1100" b="0" i="0">
                        <a:effectLst/>
                        <a:latin typeface="+mn-lt"/>
                      </a:endParaRPr>
                    </a:p>
                    <a:p>
                      <a:pPr algn="l" rtl="0" fontAlgn="base">
                        <a:buFont typeface="Arial" panose="020B0604020202020204" pitchFamily="34" charset="0"/>
                        <a:buChar char="•"/>
                      </a:pPr>
                      <a:r>
                        <a:rPr lang="en-US" sz="1100" b="0" i="0">
                          <a:effectLst/>
                          <a:latin typeface="+mn-lt"/>
                        </a:rPr>
                        <a:t>Visa and Residence </a:t>
                      </a:r>
                    </a:p>
                    <a:p>
                      <a:pPr algn="l" rtl="0" fontAlgn="base">
                        <a:buFont typeface="Arial" panose="020B0604020202020204" pitchFamily="34" charset="0"/>
                        <a:buChar char="•"/>
                      </a:pPr>
                      <a:r>
                        <a:rPr lang="en-US" sz="1100" b="0" i="0">
                          <a:solidFill>
                            <a:srgbClr val="000000"/>
                          </a:solidFill>
                          <a:effectLst/>
                          <a:latin typeface="+mn-lt"/>
                        </a:rPr>
                        <a:t>Living in Germany </a:t>
                      </a:r>
                      <a:endParaRPr lang="en-US" sz="1100" b="0" i="0">
                        <a:effectLst/>
                        <a:latin typeface="+mn-lt"/>
                      </a:endParaRPr>
                    </a:p>
                    <a:p>
                      <a:pPr algn="l" rtl="0" fontAlgn="base">
                        <a:buFont typeface="Arial" panose="020B0604020202020204" pitchFamily="34" charset="0"/>
                        <a:buChar char="•"/>
                      </a:pPr>
                      <a:r>
                        <a:rPr lang="en-US" sz="1100" b="0" i="0">
                          <a:effectLst/>
                          <a:latin typeface="+mn-lt"/>
                        </a:rPr>
                        <a:t>Services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Quick Check Function </a:t>
                      </a:r>
                    </a:p>
                    <a:p>
                      <a:pPr algn="l" rtl="0" fontAlgn="base">
                        <a:buFont typeface="Arial" panose="020B0604020202020204" pitchFamily="34" charset="0"/>
                        <a:buChar char="•"/>
                      </a:pPr>
                      <a:r>
                        <a:rPr lang="en-US" sz="1100" b="0" i="0">
                          <a:effectLst/>
                          <a:latin typeface="+mn-lt"/>
                        </a:rPr>
                        <a:t>Contact us (email, chat, FAQs, Hotline) </a:t>
                      </a:r>
                    </a:p>
                    <a:p>
                      <a:pPr algn="l" rtl="0" fontAlgn="base">
                        <a:buFont typeface="Arial" panose="020B0604020202020204" pitchFamily="34" charset="0"/>
                        <a:buChar char="•"/>
                      </a:pPr>
                      <a:r>
                        <a:rPr lang="en-US" sz="1100" b="0" i="0">
                          <a:effectLst/>
                          <a:latin typeface="+mn-lt"/>
                        </a:rPr>
                        <a:t>Events and Webinars – targeted to user needs </a:t>
                      </a:r>
                    </a:p>
                    <a:p>
                      <a:pPr algn="l" rtl="0" fontAlgn="base">
                        <a:buFont typeface="Arial" panose="020B0604020202020204" pitchFamily="34" charset="0"/>
                        <a:buChar char="•"/>
                      </a:pPr>
                      <a:r>
                        <a:rPr lang="en-US" sz="1100" b="0" i="0">
                          <a:effectLst/>
                          <a:latin typeface="+mn-lt"/>
                        </a:rPr>
                        <a:t>Flowcharts and Overviews of the system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r>
                        <a:rPr lang="en-US" sz="1100" b="0" i="0">
                          <a:solidFill>
                            <a:srgbClr val="000000"/>
                          </a:solidFill>
                          <a:effectLst/>
                          <a:latin typeface="+mn-lt"/>
                        </a:rPr>
                        <a:t>Strapline: Working in Germany: the official website for qualified professionals </a:t>
                      </a:r>
                      <a:endParaRPr lang="en-US" sz="1100" b="0" i="0">
                        <a:effectLst/>
                        <a:latin typeface="+mn-lt"/>
                      </a:endParaRPr>
                    </a:p>
                    <a:p>
                      <a:pPr algn="l" rtl="0" fontAlgn="base"/>
                      <a:r>
                        <a:rPr lang="en-US"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extLst>
                  <a:ext uri="{0D108BD9-81ED-4DB2-BD59-A6C34878D82A}">
                    <a16:rowId xmlns:a16="http://schemas.microsoft.com/office/drawing/2014/main" val="1202188382"/>
                  </a:ext>
                </a:extLst>
              </a:tr>
              <a:tr h="582055">
                <a:tc>
                  <a:txBody>
                    <a:bodyPr/>
                    <a:lstStyle/>
                    <a:p>
                      <a:pPr algn="l" rtl="0" fontAlgn="base"/>
                      <a:r>
                        <a:rPr lang="en-US" sz="1100" b="0" i="0">
                          <a:effectLst/>
                          <a:latin typeface="+mn-lt"/>
                        </a:rPr>
                        <a:t>New Zealand </a:t>
                      </a:r>
                    </a:p>
                    <a:p>
                      <a:pPr algn="l" rtl="0" fontAlgn="base"/>
                      <a:r>
                        <a:rPr lang="en-US" sz="1100" b="0" i="0">
                          <a:effectLst/>
                          <a:latin typeface="+mn-lt"/>
                        </a:rPr>
                        <a:t> </a:t>
                      </a:r>
                    </a:p>
                    <a:p>
                      <a:pPr algn="l" rtl="0" fontAlgn="base"/>
                      <a:r>
                        <a:rPr lang="en-US" sz="1100" b="0" i="0" u="sng" strike="noStrike">
                          <a:solidFill>
                            <a:srgbClr val="0000FF"/>
                          </a:solidFill>
                          <a:effectLst/>
                          <a:latin typeface="+mn-lt"/>
                          <a:hlinkClick r:id="rId5"/>
                        </a:rPr>
                        <a:t>Live &amp; Work New Zealand (immigration.govt.nz)</a:t>
                      </a:r>
                      <a:r>
                        <a:rPr lang="en-US" sz="1100" b="0" i="0">
                          <a:effectLst/>
                          <a:latin typeface="+mn-lt"/>
                        </a:rPr>
                        <a:t> </a:t>
                      </a:r>
                    </a:p>
                    <a:p>
                      <a:pPr algn="l" rtl="0" fontAlgn="base"/>
                      <a:r>
                        <a:rPr lang="en-US"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Choose New Zealand </a:t>
                      </a:r>
                    </a:p>
                    <a:p>
                      <a:pPr algn="l" rtl="0" fontAlgn="base">
                        <a:buFont typeface="Arial" panose="020B0604020202020204" pitchFamily="34" charset="0"/>
                        <a:buChar char="•"/>
                      </a:pPr>
                      <a:r>
                        <a:rPr lang="en-US" sz="1100" b="0" i="0">
                          <a:effectLst/>
                          <a:latin typeface="+mn-lt"/>
                        </a:rPr>
                        <a:t>Move to New Zealand </a:t>
                      </a:r>
                    </a:p>
                    <a:p>
                      <a:pPr algn="l" rtl="0" fontAlgn="base">
                        <a:buFont typeface="Arial" panose="020B0604020202020204" pitchFamily="34" charset="0"/>
                        <a:buChar char="•"/>
                      </a:pPr>
                      <a:r>
                        <a:rPr lang="en-US" sz="1100" b="0" i="0">
                          <a:effectLst/>
                          <a:latin typeface="+mn-lt"/>
                        </a:rPr>
                        <a:t>Live in New Zealand </a:t>
                      </a:r>
                    </a:p>
                    <a:p>
                      <a:pPr algn="l" rtl="0" fontAlgn="base">
                        <a:buFont typeface="Arial" panose="020B0604020202020204" pitchFamily="34" charset="0"/>
                        <a:buChar char="•"/>
                      </a:pPr>
                      <a:r>
                        <a:rPr lang="en-US" sz="1100" b="0" i="0">
                          <a:effectLst/>
                          <a:latin typeface="+mn-lt"/>
                        </a:rPr>
                        <a:t>Work in New Zealand </a:t>
                      </a:r>
                    </a:p>
                    <a:p>
                      <a:pPr algn="l" rtl="0" fontAlgn="base">
                        <a:buFont typeface="Arial" panose="020B0604020202020204" pitchFamily="34" charset="0"/>
                        <a:buChar char="•"/>
                      </a:pPr>
                      <a:r>
                        <a:rPr lang="en-US" sz="1100" b="0" i="0">
                          <a:effectLst/>
                          <a:latin typeface="+mn-lt"/>
                        </a:rPr>
                        <a:t>Study in New Zealand </a:t>
                      </a:r>
                    </a:p>
                    <a:p>
                      <a:pPr algn="l" rtl="0" fontAlgn="base">
                        <a:buFont typeface="Arial" panose="020B0604020202020204" pitchFamily="34" charset="0"/>
                        <a:buChar char="•"/>
                      </a:pPr>
                      <a:r>
                        <a:rPr lang="en-US" sz="1100" b="0" i="0">
                          <a:effectLst/>
                          <a:latin typeface="+mn-lt"/>
                        </a:rPr>
                        <a:t>Invest and Innovate in New Zealand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Lots of information laid out in progressive sequences: ‘6 steps to’ </a:t>
                      </a:r>
                    </a:p>
                    <a:p>
                      <a:pPr algn="l" rtl="0" fontAlgn="base">
                        <a:buFont typeface="Arial" panose="020B0604020202020204" pitchFamily="34" charset="0"/>
                        <a:buChar char="•"/>
                      </a:pPr>
                      <a:r>
                        <a:rPr lang="en-US" sz="1100" b="0" i="0">
                          <a:effectLst/>
                          <a:latin typeface="+mn-lt"/>
                        </a:rPr>
                        <a:t>Before you apply, when you arrive…’ ‘logistics for getting started’ </a:t>
                      </a:r>
                    </a:p>
                    <a:p>
                      <a:pPr algn="l" rtl="0" fontAlgn="base">
                        <a:buFont typeface="Arial" panose="020B0604020202020204" pitchFamily="34" charset="0"/>
                        <a:buChar char="•"/>
                      </a:pPr>
                      <a:r>
                        <a:rPr lang="en-US" sz="1100" b="0" i="0">
                          <a:effectLst/>
                          <a:latin typeface="+mn-lt"/>
                        </a:rPr>
                        <a:t>Interactive planning tool </a:t>
                      </a:r>
                    </a:p>
                    <a:p>
                      <a:pPr algn="l" rtl="0" fontAlgn="base">
                        <a:buFont typeface="Arial" panose="020B0604020202020204" pitchFamily="34" charset="0"/>
                        <a:buChar char="•"/>
                      </a:pPr>
                      <a:r>
                        <a:rPr lang="en-US" sz="1100" b="0" i="0">
                          <a:effectLst/>
                          <a:latin typeface="+mn-lt"/>
                        </a:rPr>
                        <a:t>general information: ‘stages of settling in’ and migrant testimonials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r>
                        <a:rPr lang="en-US" sz="1100" b="0" i="0">
                          <a:effectLst/>
                          <a:latin typeface="+mn-lt"/>
                        </a:rPr>
                        <a:t>Live and Work New Zealand: the official government guide to living and working in New Zealand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extLst>
                  <a:ext uri="{0D108BD9-81ED-4DB2-BD59-A6C34878D82A}">
                    <a16:rowId xmlns:a16="http://schemas.microsoft.com/office/drawing/2014/main" val="1417468073"/>
                  </a:ext>
                </a:extLst>
              </a:tr>
              <a:tr h="582055">
                <a:tc>
                  <a:txBody>
                    <a:bodyPr/>
                    <a:lstStyle/>
                    <a:p>
                      <a:pPr algn="l" rtl="0" fontAlgn="base"/>
                      <a:r>
                        <a:rPr lang="en-US" sz="1100" b="0" i="0">
                          <a:effectLst/>
                          <a:latin typeface="+mn-lt"/>
                        </a:rPr>
                        <a:t>London </a:t>
                      </a:r>
                    </a:p>
                    <a:p>
                      <a:pPr algn="l" rtl="0" fontAlgn="base"/>
                      <a:r>
                        <a:rPr lang="en-US" sz="1100" b="0" i="0">
                          <a:effectLst/>
                          <a:latin typeface="+mn-lt"/>
                        </a:rPr>
                        <a:t> </a:t>
                      </a:r>
                    </a:p>
                    <a:p>
                      <a:pPr algn="l" rtl="0" fontAlgn="base"/>
                      <a:r>
                        <a:rPr lang="en-US" sz="1100" b="0" i="0" u="sng" strike="noStrike">
                          <a:solidFill>
                            <a:srgbClr val="0000FF"/>
                          </a:solidFill>
                          <a:effectLst/>
                          <a:latin typeface="+mn-lt"/>
                          <a:hlinkClick r:id="rId6"/>
                        </a:rPr>
                        <a:t>Migrant Londoners Hub | London City Hall</a:t>
                      </a:r>
                      <a:r>
                        <a:rPr lang="en-US" sz="1100" b="0" i="0">
                          <a:effectLst/>
                          <a:latin typeface="+mn-lt"/>
                        </a:rPr>
                        <a:t> </a:t>
                      </a:r>
                    </a:p>
                    <a:p>
                      <a:pPr algn="l" rtl="0" fontAlgn="base"/>
                      <a:endParaRPr lang="en-US" sz="1100" b="0" i="0">
                        <a:effectLst/>
                        <a:latin typeface="+mn-l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Visas and Immigration; </a:t>
                      </a:r>
                    </a:p>
                    <a:p>
                      <a:pPr algn="l" rtl="0" fontAlgn="base">
                        <a:buFont typeface="Arial" panose="020B0604020202020204" pitchFamily="34" charset="0"/>
                        <a:buChar char="•"/>
                      </a:pPr>
                      <a:r>
                        <a:rPr lang="en-US" sz="1100" b="0" i="0">
                          <a:effectLst/>
                          <a:latin typeface="+mn-lt"/>
                        </a:rPr>
                        <a:t>Citizenship, civic and democratic participation;  </a:t>
                      </a:r>
                    </a:p>
                    <a:p>
                      <a:pPr algn="l" rtl="0" fontAlgn="base">
                        <a:buFont typeface="Arial" panose="020B0604020202020204" pitchFamily="34" charset="0"/>
                        <a:buChar char="•"/>
                      </a:pPr>
                      <a:r>
                        <a:rPr lang="en-US" sz="1100" b="0" i="0">
                          <a:effectLst/>
                          <a:latin typeface="+mn-lt"/>
                        </a:rPr>
                        <a:t>Employment and Welfare; </a:t>
                      </a:r>
                    </a:p>
                    <a:p>
                      <a:pPr algn="l" rtl="0" fontAlgn="base">
                        <a:buFont typeface="Arial" panose="020B0604020202020204" pitchFamily="34" charset="0"/>
                        <a:buChar char="•"/>
                      </a:pPr>
                      <a:r>
                        <a:rPr lang="en-US" sz="1100" b="0" i="0">
                          <a:effectLst/>
                          <a:latin typeface="+mn-lt"/>
                        </a:rPr>
                        <a:t>Health and Wellbeing; </a:t>
                      </a:r>
                    </a:p>
                    <a:p>
                      <a:pPr algn="l" rtl="0" fontAlgn="base">
                        <a:buFont typeface="Arial" panose="020B0604020202020204" pitchFamily="34" charset="0"/>
                        <a:buChar char="•"/>
                      </a:pPr>
                      <a:r>
                        <a:rPr lang="en-US" sz="1100" b="0" i="0">
                          <a:effectLst/>
                          <a:latin typeface="+mn-lt"/>
                        </a:rPr>
                        <a:t>Education and Training; </a:t>
                      </a:r>
                    </a:p>
                    <a:p>
                      <a:pPr algn="l" rtl="0" fontAlgn="base">
                        <a:buFont typeface="Arial" panose="020B0604020202020204" pitchFamily="34" charset="0"/>
                        <a:buChar char="•"/>
                      </a:pPr>
                      <a:r>
                        <a:rPr lang="en-US" sz="1100" b="0" i="0">
                          <a:effectLst/>
                          <a:latin typeface="+mn-lt"/>
                        </a:rPr>
                        <a:t>Housing and Homelessness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Interactive map of services (filter by service type possible) </a:t>
                      </a:r>
                    </a:p>
                    <a:p>
                      <a:pPr algn="l" rtl="0" fontAlgn="base">
                        <a:buFont typeface="Arial" panose="020B0604020202020204" pitchFamily="34" charset="0"/>
                        <a:buChar char="•"/>
                      </a:pPr>
                      <a:r>
                        <a:rPr lang="en-US" sz="1100" b="0" i="0">
                          <a:effectLst/>
                          <a:latin typeface="+mn-lt"/>
                        </a:rPr>
                        <a:t>Specific specialist areas: “information for professionals” </a:t>
                      </a:r>
                    </a:p>
                    <a:p>
                      <a:pPr algn="l" rtl="0" fontAlgn="base">
                        <a:buFont typeface="Arial" panose="020B0604020202020204" pitchFamily="34" charset="0"/>
                        <a:buChar char="•"/>
                      </a:pPr>
                      <a:r>
                        <a:rPr lang="en-US" sz="1100" b="0" i="0">
                          <a:effectLst/>
                          <a:latin typeface="+mn-lt"/>
                        </a:rPr>
                        <a:t>FAQs by topic subcategories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r>
                        <a:rPr lang="en-US" sz="1100" b="0" i="0">
                          <a:effectLst/>
                          <a:latin typeface="+mn-lt"/>
                        </a:rPr>
                        <a:t>Landing page: </a:t>
                      </a:r>
                    </a:p>
                    <a:p>
                      <a:pPr algn="l" rtl="0" fontAlgn="base"/>
                      <a:r>
                        <a:rPr lang="en-US" sz="1100" b="0" i="0">
                          <a:solidFill>
                            <a:srgbClr val="000000"/>
                          </a:solidFill>
                          <a:effectLst/>
                          <a:latin typeface="+mn-lt"/>
                        </a:rPr>
                        <a:t>“As part of the Mayor's promise to champion London's diversity, we're providing information to welcome new arrivals to our city and support migrant Londoners with information about their rights.” </a:t>
                      </a:r>
                      <a:endParaRPr lang="en-US" sz="1100" b="0" i="0">
                        <a:effectLst/>
                        <a:latin typeface="+mn-lt"/>
                      </a:endParaRPr>
                    </a:p>
                    <a:p>
                      <a:pPr algn="l" rtl="0" fontAlgn="base"/>
                      <a:r>
                        <a:rPr lang="en-US"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extLst>
                  <a:ext uri="{0D108BD9-81ED-4DB2-BD59-A6C34878D82A}">
                    <a16:rowId xmlns:a16="http://schemas.microsoft.com/office/drawing/2014/main" val="424097788"/>
                  </a:ext>
                </a:extLst>
              </a:tr>
              <a:tr h="582055">
                <a:tc>
                  <a:txBody>
                    <a:bodyPr/>
                    <a:lstStyle/>
                    <a:p>
                      <a:pPr algn="l" rtl="0" fontAlgn="base"/>
                      <a:r>
                        <a:rPr lang="en-US" sz="1100" b="0" i="0">
                          <a:effectLst/>
                          <a:latin typeface="+mn-lt"/>
                        </a:rPr>
                        <a:t>Scotland </a:t>
                      </a:r>
                    </a:p>
                    <a:p>
                      <a:pPr algn="l" rtl="0" fontAlgn="base"/>
                      <a:r>
                        <a:rPr lang="en-US" sz="1100" b="0" i="0" u="sng" strike="noStrike">
                          <a:solidFill>
                            <a:srgbClr val="0000FF"/>
                          </a:solidFill>
                          <a:effectLst/>
                          <a:latin typeface="+mn-lt"/>
                          <a:hlinkClick r:id="rId7"/>
                        </a:rPr>
                        <a:t>The Official Gateway to Scotland | Scotland.org</a:t>
                      </a:r>
                      <a:r>
                        <a:rPr lang="en-US" sz="1100" b="0" i="0">
                          <a:effectLst/>
                          <a:latin typeface="+mn-lt"/>
                        </a:rPr>
                        <a:t>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About Scotland </a:t>
                      </a:r>
                    </a:p>
                    <a:p>
                      <a:pPr algn="l" rtl="0" fontAlgn="base">
                        <a:buFont typeface="Arial" panose="020B0604020202020204" pitchFamily="34" charset="0"/>
                        <a:buChar char="•"/>
                      </a:pPr>
                      <a:r>
                        <a:rPr lang="en-US" sz="1100" b="0" i="0">
                          <a:effectLst/>
                          <a:latin typeface="+mn-lt"/>
                        </a:rPr>
                        <a:t>Live </a:t>
                      </a:r>
                    </a:p>
                    <a:p>
                      <a:pPr algn="l" rtl="0" fontAlgn="base">
                        <a:buFont typeface="Arial" panose="020B0604020202020204" pitchFamily="34" charset="0"/>
                        <a:buChar char="•"/>
                      </a:pPr>
                      <a:r>
                        <a:rPr lang="en-US" sz="1100" b="0" i="0">
                          <a:effectLst/>
                          <a:latin typeface="+mn-lt"/>
                        </a:rPr>
                        <a:t>Work </a:t>
                      </a:r>
                    </a:p>
                    <a:p>
                      <a:pPr algn="l" rtl="0" fontAlgn="base">
                        <a:buFont typeface="Arial" panose="020B0604020202020204" pitchFamily="34" charset="0"/>
                        <a:buChar char="•"/>
                      </a:pPr>
                      <a:r>
                        <a:rPr lang="en-US" sz="1100" b="0" i="0">
                          <a:effectLst/>
                          <a:latin typeface="+mn-lt"/>
                        </a:rPr>
                        <a:t>Visit </a:t>
                      </a:r>
                    </a:p>
                    <a:p>
                      <a:pPr algn="l" rtl="0" fontAlgn="base">
                        <a:buFont typeface="Arial" panose="020B0604020202020204" pitchFamily="34" charset="0"/>
                        <a:buChar char="•"/>
                      </a:pPr>
                      <a:r>
                        <a:rPr lang="en-US" sz="1100" b="0" i="0">
                          <a:effectLst/>
                          <a:latin typeface="+mn-lt"/>
                        </a:rPr>
                        <a:t>Study </a:t>
                      </a:r>
                    </a:p>
                    <a:p>
                      <a:pPr algn="l" rtl="0" fontAlgn="base">
                        <a:buFont typeface="Arial" panose="020B0604020202020204" pitchFamily="34" charset="0"/>
                        <a:buChar char="•"/>
                      </a:pPr>
                      <a:r>
                        <a:rPr lang="en-US" sz="1100" b="0" i="0">
                          <a:effectLst/>
                          <a:latin typeface="+mn-lt"/>
                        </a:rPr>
                        <a:t>Business </a:t>
                      </a:r>
                    </a:p>
                    <a:p>
                      <a:pPr algn="l" rtl="0" fontAlgn="base">
                        <a:buFont typeface="Arial" panose="020B0604020202020204" pitchFamily="34" charset="0"/>
                        <a:buChar char="•"/>
                      </a:pPr>
                      <a:r>
                        <a:rPr lang="en-US" sz="1100" b="0" i="0">
                          <a:effectLst/>
                          <a:latin typeface="+mn-lt"/>
                        </a:rPr>
                        <a:t>Events and Festivals </a:t>
                      </a:r>
                    </a:p>
                    <a:p>
                      <a:pPr algn="l" rtl="0" fontAlgn="base">
                        <a:buFont typeface="Arial" panose="020B0604020202020204" pitchFamily="34" charset="0"/>
                        <a:buChar char="•"/>
                      </a:pPr>
                      <a:r>
                        <a:rPr lang="en-US" sz="1100" b="0" i="0">
                          <a:effectLst/>
                          <a:latin typeface="+mn-lt"/>
                        </a:rPr>
                        <a:t>Inspiration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buFont typeface="Arial" panose="020B0604020202020204" pitchFamily="34" charset="0"/>
                        <a:buChar char="•"/>
                      </a:pPr>
                      <a:r>
                        <a:rPr lang="en-US" sz="1100" b="0" i="0">
                          <a:effectLst/>
                          <a:latin typeface="+mn-lt"/>
                        </a:rPr>
                        <a:t>Real mix of information on here –  </a:t>
                      </a:r>
                    </a:p>
                    <a:p>
                      <a:pPr algn="l" rtl="0" fontAlgn="base">
                        <a:buFont typeface="Arial" panose="020B0604020202020204" pitchFamily="34" charset="0"/>
                        <a:buChar char="•"/>
                      </a:pPr>
                      <a:r>
                        <a:rPr lang="en-US" sz="1100" b="0" i="0">
                          <a:effectLst/>
                          <a:latin typeface="+mn-lt"/>
                        </a:rPr>
                        <a:t>much of it more promoting Scotland as a destination  </a:t>
                      </a:r>
                    </a:p>
                    <a:p>
                      <a:pPr algn="l" rtl="0" fontAlgn="base">
                        <a:buFont typeface="Arial" panose="020B0604020202020204" pitchFamily="34" charset="0"/>
                        <a:buChar char="•"/>
                      </a:pPr>
                      <a:r>
                        <a:rPr lang="en-US" sz="1100" b="0" i="0">
                          <a:effectLst/>
                          <a:latin typeface="+mn-lt"/>
                        </a:rPr>
                        <a:t>Links to external sites with criteria and requirements – site itself includes broad range of information for an audience wider that migrants/prospective migrants.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tc>
                  <a:txBody>
                    <a:bodyPr/>
                    <a:lstStyle/>
                    <a:p>
                      <a:pPr algn="l" rtl="0" fontAlgn="base"/>
                      <a:r>
                        <a:rPr lang="en-US" sz="1100" b="0" i="0">
                          <a:effectLst/>
                          <a:latin typeface="+mn-lt"/>
                        </a:rPr>
                        <a:t>Video and Poetry about Scotland </a:t>
                      </a:r>
                    </a:p>
                    <a:p>
                      <a:pPr algn="ctr" rtl="0" fontAlgn="base"/>
                      <a:r>
                        <a:rPr lang="en-US" sz="1100" b="0" i="0">
                          <a:effectLst/>
                          <a:latin typeface="+mn-lt"/>
                        </a:rPr>
                        <a:t>Scotland is kindness, respect and generosity. Scotland is determination, creativity and curiosity. We are castles, lochs and mountains. We are students, explorers, innovators. We are Scotland and good things live here.  </a:t>
                      </a:r>
                    </a:p>
                    <a:p>
                      <a:pPr algn="ctr" rtl="0" fontAlgn="base"/>
                      <a:r>
                        <a:rPr lang="en-US" sz="1100" b="0" i="0">
                          <a:effectLst/>
                          <a:latin typeface="+mn-lt"/>
                        </a:rPr>
                        <a:t>We’ve come a long way and you could too.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6F0F6"/>
                    </a:solidFill>
                  </a:tcPr>
                </a:tc>
                <a:extLst>
                  <a:ext uri="{0D108BD9-81ED-4DB2-BD59-A6C34878D82A}">
                    <a16:rowId xmlns:a16="http://schemas.microsoft.com/office/drawing/2014/main" val="703515804"/>
                  </a:ext>
                </a:extLst>
              </a:tr>
            </a:tbl>
          </a:graphicData>
        </a:graphic>
      </p:graphicFrame>
    </p:spTree>
    <p:extLst>
      <p:ext uri="{BB962C8B-B14F-4D97-AF65-F5344CB8AC3E}">
        <p14:creationId xmlns:p14="http://schemas.microsoft.com/office/powerpoint/2010/main" val="235035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656C-7BBA-49F2-09B1-ABB020911DA1}"/>
              </a:ext>
            </a:extLst>
          </p:cNvPr>
          <p:cNvSpPr>
            <a:spLocks noGrp="1"/>
          </p:cNvSpPr>
          <p:nvPr>
            <p:ph type="title"/>
          </p:nvPr>
        </p:nvSpPr>
        <p:spPr>
          <a:xfrm>
            <a:off x="838200" y="365125"/>
            <a:ext cx="10515600" cy="1325563"/>
          </a:xfrm>
        </p:spPr>
        <p:txBody>
          <a:bodyPr anchor="b">
            <a:normAutofit/>
          </a:bodyPr>
          <a:lstStyle/>
          <a:p>
            <a:r>
              <a:rPr lang="en-GB"/>
              <a:t>Site design should support TAMS aims for both attraction and retention</a:t>
            </a:r>
          </a:p>
        </p:txBody>
      </p:sp>
      <p:graphicFrame>
        <p:nvGraphicFramePr>
          <p:cNvPr id="9" name="Content Placeholder 2">
            <a:extLst>
              <a:ext uri="{FF2B5EF4-FFF2-40B4-BE49-F238E27FC236}">
                <a16:creationId xmlns:a16="http://schemas.microsoft.com/office/drawing/2014/main" id="{9E2F8D52-CA1C-0CFE-03CA-07C4A438D435}"/>
              </a:ext>
            </a:extLst>
          </p:cNvPr>
          <p:cNvGraphicFramePr>
            <a:graphicFrameLocks noGrp="1"/>
          </p:cNvGraphicFramePr>
          <p:nvPr>
            <p:ph idx="1"/>
            <p:extLst>
              <p:ext uri="{D42A27DB-BD31-4B8C-83A1-F6EECF244321}">
                <p14:modId xmlns:p14="http://schemas.microsoft.com/office/powerpoint/2010/main" val="1637167260"/>
              </p:ext>
            </p:extLst>
          </p:nvPr>
        </p:nvGraphicFramePr>
        <p:xfrm>
          <a:off x="838200" y="1825624"/>
          <a:ext cx="7267575" cy="455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Exclamation mark on a yellow background">
            <a:extLst>
              <a:ext uri="{FF2B5EF4-FFF2-40B4-BE49-F238E27FC236}">
                <a16:creationId xmlns:a16="http://schemas.microsoft.com/office/drawing/2014/main" id="{EF1CA341-1C4D-EE5F-CB15-C8DBAF1FF8A0}"/>
              </a:ext>
            </a:extLst>
          </p:cNvPr>
          <p:cNvPicPr>
            <a:picLocks noChangeAspect="1"/>
          </p:cNvPicPr>
          <p:nvPr/>
        </p:nvPicPr>
        <p:blipFill rotWithShape="1">
          <a:blip r:embed="rId7">
            <a:alphaModFix/>
            <a:duotone>
              <a:prstClr val="black"/>
              <a:srgbClr val="B899CB">
                <a:tint val="45000"/>
                <a:satMod val="400000"/>
              </a:srgbClr>
            </a:duotone>
            <a:extLst>
              <a:ext uri="{BEBA8EAE-BF5A-486C-A8C5-ECC9F3942E4B}">
                <a14:imgProps xmlns:a14="http://schemas.microsoft.com/office/drawing/2010/main">
                  <a14:imgLayer r:embed="rId8">
                    <a14:imgEffect>
                      <a14:colorTemperature colorTemp="11500"/>
                    </a14:imgEffect>
                    <a14:imgEffect>
                      <a14:saturation sat="313000"/>
                    </a14:imgEffect>
                  </a14:imgLayer>
                </a14:imgProps>
              </a:ext>
            </a:extLst>
          </a:blip>
          <a:srcRect l="34724" r="-1" b="-1"/>
          <a:stretch/>
        </p:blipFill>
        <p:spPr>
          <a:xfrm>
            <a:off x="8306082" y="2393244"/>
            <a:ext cx="3885918" cy="4464756"/>
          </a:xfrm>
          <a:prstGeom prst="ellipse">
            <a:avLst/>
          </a:prstGeom>
          <a:ln w="63500" cap="rnd">
            <a:noFill/>
          </a:ln>
          <a:effectLst>
            <a:innerShdw blurRad="63500" dist="50800" dir="13500000">
              <a:prstClr val="black">
                <a:alpha val="50000"/>
              </a:prstClr>
            </a:innerShdw>
          </a:effectLst>
          <a:scene3d>
            <a:camera prst="orthographicFront"/>
            <a:lightRig rig="contrasting" dir="t">
              <a:rot lat="0" lon="0" rev="3000000"/>
            </a:lightRig>
          </a:scene3d>
          <a:sp3d contourW="7620">
            <a:bevelT w="95250" h="31750" prst="softRound"/>
            <a:contourClr>
              <a:srgbClr val="333333"/>
            </a:contourClr>
          </a:sp3d>
        </p:spPr>
      </p:pic>
    </p:spTree>
    <p:extLst>
      <p:ext uri="{BB962C8B-B14F-4D97-AF65-F5344CB8AC3E}">
        <p14:creationId xmlns:p14="http://schemas.microsoft.com/office/powerpoint/2010/main" val="131440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BF289-3759-4577-8F5D-FC0A72D3B914}"/>
              </a:ext>
            </a:extLst>
          </p:cNvPr>
          <p:cNvSpPr>
            <a:spLocks noGrp="1"/>
          </p:cNvSpPr>
          <p:nvPr>
            <p:ph type="title"/>
          </p:nvPr>
        </p:nvSpPr>
        <p:spPr>
          <a:xfrm>
            <a:off x="5406951" y="131493"/>
            <a:ext cx="6462493" cy="1602057"/>
          </a:xfrm>
        </p:spPr>
        <p:txBody>
          <a:bodyPr>
            <a:normAutofit/>
          </a:bodyPr>
          <a:lstStyle/>
          <a:p>
            <a:r>
              <a:rPr lang="en-GB" sz="4100" b="1" kern="100">
                <a:effectLst/>
                <a:latin typeface="Calibri" panose="020F0502020204030204" pitchFamily="34" charset="0"/>
                <a:ea typeface="Calibri" panose="020F0502020204030204" pitchFamily="34" charset="0"/>
                <a:cs typeface="Times New Roman" panose="02020603050405020304" pitchFamily="18" charset="0"/>
              </a:rPr>
              <a:t>A reliable source of clear, accessible information</a:t>
            </a:r>
            <a:endParaRPr lang="en-GB" sz="4100"/>
          </a:p>
        </p:txBody>
      </p:sp>
      <p:sp>
        <p:nvSpPr>
          <p:cNvPr id="5" name="Content Placeholder 4">
            <a:extLst>
              <a:ext uri="{FF2B5EF4-FFF2-40B4-BE49-F238E27FC236}">
                <a16:creationId xmlns:a16="http://schemas.microsoft.com/office/drawing/2014/main" id="{D6E123C5-1F91-5C00-FB3B-6A89BA6D1F2B}"/>
              </a:ext>
            </a:extLst>
          </p:cNvPr>
          <p:cNvSpPr>
            <a:spLocks noGrp="1"/>
          </p:cNvSpPr>
          <p:nvPr>
            <p:ph idx="1"/>
          </p:nvPr>
        </p:nvSpPr>
        <p:spPr>
          <a:xfrm>
            <a:off x="5372100" y="1628775"/>
            <a:ext cx="6338886" cy="2255744"/>
          </a:xfrm>
        </p:spPr>
        <p:txBody>
          <a:bodyPr>
            <a:normAutofit/>
          </a:bodyPr>
          <a:lstStyle/>
          <a:p>
            <a:pPr>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German site does this particularly well. Almost universally viewed as informative with a clear focus and clear, consistent messaging, although this was very focused on work and highly skilled migrants.</a:t>
            </a:r>
          </a:p>
          <a:p>
            <a:pPr>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New Zealand site also seen as informative and combining this well with a creative, welcoming feel. </a:t>
            </a:r>
          </a:p>
          <a:p>
            <a:pPr>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Informative sites can be undermined if poorly labelled (or badly translated), hard to navigate or overly officious.</a:t>
            </a:r>
          </a:p>
          <a:p>
            <a:pPr>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724914-76FE-82AC-B8E4-908D947DE299}"/>
              </a:ext>
            </a:extLst>
          </p:cNvPr>
          <p:cNvSpPr txBox="1"/>
          <p:nvPr/>
        </p:nvSpPr>
        <p:spPr>
          <a:xfrm>
            <a:off x="7721898" y="3680206"/>
            <a:ext cx="4023940" cy="1169551"/>
          </a:xfrm>
          <a:prstGeom prst="rect">
            <a:avLst/>
          </a:prstGeom>
          <a:noFill/>
        </p:spPr>
        <p:txBody>
          <a:bodyPr wrap="square" rtlCol="0">
            <a:spAutoFit/>
          </a:bodyPr>
          <a:lstStyle/>
          <a:p>
            <a:pPr marL="0" indent="0">
              <a:spcAft>
                <a:spcPts val="800"/>
              </a:spcAft>
              <a:buNone/>
            </a:pPr>
            <a:r>
              <a:rPr lang="en-GB" sz="1400" b="1" kern="100">
                <a:effectLst/>
                <a:latin typeface="Calibri" panose="020F0502020204030204" pitchFamily="34" charset="0"/>
                <a:ea typeface="Calibri" panose="020F0502020204030204" pitchFamily="34" charset="0"/>
                <a:cs typeface="Times New Roman" panose="02020603050405020304" pitchFamily="18" charset="0"/>
              </a:rPr>
              <a:t>The registration services page of the Copenhagen site was very good but poorly labelled. It actually works really well that it is a one-stop shop that is comprehensive and simple. Its good to have a check list of formalities you need to have completed.</a:t>
            </a:r>
          </a:p>
        </p:txBody>
      </p:sp>
      <p:sp>
        <p:nvSpPr>
          <p:cNvPr id="8" name="Speech Bubble: Rectangle with Corners Rounded 7">
            <a:extLst>
              <a:ext uri="{FF2B5EF4-FFF2-40B4-BE49-F238E27FC236}">
                <a16:creationId xmlns:a16="http://schemas.microsoft.com/office/drawing/2014/main" id="{5378A0CE-0CFF-981A-4F67-25CBE82DB882}"/>
              </a:ext>
            </a:extLst>
          </p:cNvPr>
          <p:cNvSpPr/>
          <p:nvPr/>
        </p:nvSpPr>
        <p:spPr>
          <a:xfrm>
            <a:off x="7721898" y="3690464"/>
            <a:ext cx="3941536" cy="1246243"/>
          </a:xfrm>
          <a:prstGeom prst="wedgeRoundRectCallout">
            <a:avLst>
              <a:gd name="adj1" fmla="val 854"/>
              <a:gd name="adj2" fmla="val -65775"/>
              <a:gd name="adj3" fmla="val 16667"/>
            </a:avLst>
          </a:prstGeom>
          <a:solidFill>
            <a:srgbClr val="DCCAEE">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B37E128-343B-F7CE-3BBB-4FEF7FF20F85}"/>
              </a:ext>
            </a:extLst>
          </p:cNvPr>
          <p:cNvSpPr txBox="1"/>
          <p:nvPr/>
        </p:nvSpPr>
        <p:spPr>
          <a:xfrm>
            <a:off x="5372100" y="5018258"/>
            <a:ext cx="6338886" cy="52322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 Gov.UK site was viewed as a trusted source of accurate information but not at all welcoming. It has too much jargon and is very hard to navigate.</a:t>
            </a:r>
          </a:p>
        </p:txBody>
      </p:sp>
      <p:sp>
        <p:nvSpPr>
          <p:cNvPr id="14" name="TextBox 13">
            <a:extLst>
              <a:ext uri="{FF2B5EF4-FFF2-40B4-BE49-F238E27FC236}">
                <a16:creationId xmlns:a16="http://schemas.microsoft.com/office/drawing/2014/main" id="{87B97E4A-2E8F-10AD-B63C-F4F9BC4B031E}"/>
              </a:ext>
            </a:extLst>
          </p:cNvPr>
          <p:cNvSpPr txBox="1"/>
          <p:nvPr/>
        </p:nvSpPr>
        <p:spPr>
          <a:xfrm>
            <a:off x="6096000" y="5950835"/>
            <a:ext cx="3823855" cy="738664"/>
          </a:xfrm>
          <a:prstGeom prst="rect">
            <a:avLst/>
          </a:prstGeom>
          <a:noFill/>
        </p:spPr>
        <p:txBody>
          <a:bodyPr wrap="square">
            <a:spAutoFit/>
          </a:bodyPr>
          <a:lstStyle/>
          <a:p>
            <a:r>
              <a:rPr lang="en-GB" sz="1400" b="1" kern="100">
                <a:effectLst/>
                <a:latin typeface="Calibri" panose="020F0502020204030204" pitchFamily="34" charset="0"/>
                <a:ea typeface="Calibri" panose="020F0502020204030204" pitchFamily="34" charset="0"/>
                <a:cs typeface="Times New Roman" panose="02020603050405020304" pitchFamily="18" charset="0"/>
              </a:rPr>
              <a:t>It can be easier to link to the information you want from a google search rather than from within the site.</a:t>
            </a:r>
            <a:endParaRPr lang="en-GB" sz="1400" b="1"/>
          </a:p>
        </p:txBody>
      </p:sp>
      <p:sp>
        <p:nvSpPr>
          <p:cNvPr id="15" name="Speech Bubble: Rectangle with Corners Rounded 14">
            <a:extLst>
              <a:ext uri="{FF2B5EF4-FFF2-40B4-BE49-F238E27FC236}">
                <a16:creationId xmlns:a16="http://schemas.microsoft.com/office/drawing/2014/main" id="{8B03F632-6F83-3762-31D6-3B5DBF94C2B6}"/>
              </a:ext>
            </a:extLst>
          </p:cNvPr>
          <p:cNvSpPr/>
          <p:nvPr/>
        </p:nvSpPr>
        <p:spPr>
          <a:xfrm>
            <a:off x="5988049" y="5950835"/>
            <a:ext cx="3916218" cy="701963"/>
          </a:xfrm>
          <a:prstGeom prst="wedgeRoundRectCallout">
            <a:avLst>
              <a:gd name="adj1" fmla="val 38365"/>
              <a:gd name="adj2" fmla="val -92763"/>
              <a:gd name="adj3" fmla="val 16667"/>
            </a:avLst>
          </a:prstGeom>
          <a:solidFill>
            <a:srgbClr val="DCCAEE">
              <a:alpha val="4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Exclamation mark on a yellow background">
            <a:extLst>
              <a:ext uri="{FF2B5EF4-FFF2-40B4-BE49-F238E27FC236}">
                <a16:creationId xmlns:a16="http://schemas.microsoft.com/office/drawing/2014/main" id="{5CDA12EE-09D0-29AD-389B-28AB250F7664}"/>
              </a:ext>
            </a:extLst>
          </p:cNvPr>
          <p:cNvPicPr>
            <a:picLocks noChangeAspect="1"/>
          </p:cNvPicPr>
          <p:nvPr/>
        </p:nvPicPr>
        <p:blipFill rotWithShape="1">
          <a:blip r:embed="rId2">
            <a:alphaModFix/>
            <a:duotone>
              <a:prstClr val="black"/>
              <a:srgbClr val="B899CB">
                <a:tint val="45000"/>
                <a:satMod val="400000"/>
              </a:srgbClr>
            </a:duotone>
          </a:blip>
          <a:srcRect l="34724" r="-1" b="-1"/>
          <a:stretch/>
        </p:blipFill>
        <p:spPr>
          <a:xfrm>
            <a:off x="0" y="0"/>
            <a:ext cx="4575098" cy="6858000"/>
          </a:xfrm>
          <a:prstGeom prst="rect">
            <a:avLst/>
          </a:prstGeom>
          <a:ln>
            <a:noFill/>
          </a:ln>
          <a:effectLst>
            <a:softEdge rad="112500"/>
          </a:effectLst>
        </p:spPr>
      </p:pic>
    </p:spTree>
    <p:extLst>
      <p:ext uri="{BB962C8B-B14F-4D97-AF65-F5344CB8AC3E}">
        <p14:creationId xmlns:p14="http://schemas.microsoft.com/office/powerpoint/2010/main" val="288802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64273-AE32-83A3-F8F6-01A083DBA1C8}"/>
              </a:ext>
            </a:extLst>
          </p:cNvPr>
          <p:cNvSpPr>
            <a:spLocks noGrp="1"/>
          </p:cNvSpPr>
          <p:nvPr>
            <p:ph type="title"/>
          </p:nvPr>
        </p:nvSpPr>
        <p:spPr>
          <a:xfrm>
            <a:off x="5144655" y="365125"/>
            <a:ext cx="6631709" cy="1807305"/>
          </a:xfrm>
        </p:spPr>
        <p:txBody>
          <a:bodyPr>
            <a:normAutofit/>
          </a:bodyPr>
          <a:lstStyle/>
          <a:p>
            <a:r>
              <a:rPr lang="en-GB" sz="4100" b="1" kern="100">
                <a:effectLst/>
                <a:latin typeface="Calibri" panose="020F0502020204030204" pitchFamily="34" charset="0"/>
                <a:ea typeface="Calibri" panose="020F0502020204030204" pitchFamily="34" charset="0"/>
                <a:cs typeface="Times New Roman" panose="02020603050405020304" pitchFamily="18" charset="0"/>
              </a:rPr>
              <a:t>Site structure and navigability are paramount</a:t>
            </a:r>
            <a:endParaRPr lang="en-GB" sz="4100"/>
          </a:p>
        </p:txBody>
      </p:sp>
      <p:sp>
        <p:nvSpPr>
          <p:cNvPr id="3" name="Content Placeholder 2">
            <a:extLst>
              <a:ext uri="{FF2B5EF4-FFF2-40B4-BE49-F238E27FC236}">
                <a16:creationId xmlns:a16="http://schemas.microsoft.com/office/drawing/2014/main" id="{35FCCDB0-0578-0E95-C0F2-8387A3488233}"/>
              </a:ext>
            </a:extLst>
          </p:cNvPr>
          <p:cNvSpPr>
            <a:spLocks noGrp="1"/>
          </p:cNvSpPr>
          <p:nvPr>
            <p:ph idx="1"/>
          </p:nvPr>
        </p:nvSpPr>
        <p:spPr>
          <a:xfrm>
            <a:off x="5264727" y="2333297"/>
            <a:ext cx="6437746" cy="4229428"/>
          </a:xfrm>
        </p:spPr>
        <p:txBody>
          <a:bodyPr>
            <a:normAutofit/>
          </a:bodyPr>
          <a:lstStyle/>
          <a:p>
            <a:pPr>
              <a:spcAft>
                <a:spcPts val="800"/>
              </a:spcAft>
            </a:pPr>
            <a:r>
              <a:rPr lang="en-GB" sz="1700" kern="100">
                <a:effectLst/>
                <a:latin typeface="Calibri" panose="020F0502020204030204" pitchFamily="34" charset="0"/>
                <a:ea typeface="Calibri" panose="020F0502020204030204" pitchFamily="34" charset="0"/>
                <a:cs typeface="Times New Roman" panose="02020603050405020304" pitchFamily="18" charset="0"/>
              </a:rPr>
              <a:t>Focus Group participants reflected that this had been a key theme in conversations with interviewees. It should be easy not only to find information once, but to easily come back to it when you need it. </a:t>
            </a:r>
          </a:p>
          <a:p>
            <a:pPr>
              <a:spcAft>
                <a:spcPts val="800"/>
              </a:spcAft>
            </a:pPr>
            <a:r>
              <a:rPr lang="en-GB" sz="1700" kern="100">
                <a:effectLst/>
                <a:latin typeface="Calibri" panose="020F0502020204030204" pitchFamily="34" charset="0"/>
                <a:ea typeface="Calibri" panose="020F0502020204030204" pitchFamily="34" charset="0"/>
                <a:cs typeface="Times New Roman" panose="02020603050405020304" pitchFamily="18" charset="0"/>
              </a:rPr>
              <a:t>New Zealand site was seen very positively as welcoming and easy to navigate with its staged structure and tabs. </a:t>
            </a:r>
          </a:p>
          <a:p>
            <a:pPr marL="0" indent="0">
              <a:spcAft>
                <a:spcPts val="800"/>
              </a:spcAft>
              <a:buNone/>
            </a:pP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GB" sz="1700" kern="10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GB" sz="1700" kern="1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700" kern="100">
                <a:effectLst/>
                <a:latin typeface="Calibri" panose="020F0502020204030204" pitchFamily="34" charset="0"/>
                <a:ea typeface="Calibri" panose="020F0502020204030204" pitchFamily="34" charset="0"/>
                <a:cs typeface="Times New Roman" panose="02020603050405020304" pitchFamily="18" charset="0"/>
              </a:rPr>
              <a:t>Sites that required too much scrolling (e.g.: London) were harder to navigate., </a:t>
            </a:r>
          </a:p>
        </p:txBody>
      </p:sp>
      <p:sp>
        <p:nvSpPr>
          <p:cNvPr id="5" name="Speech Bubble: Rectangle with Corners Rounded 4">
            <a:extLst>
              <a:ext uri="{FF2B5EF4-FFF2-40B4-BE49-F238E27FC236}">
                <a16:creationId xmlns:a16="http://schemas.microsoft.com/office/drawing/2014/main" id="{AA81133F-127A-F246-ADBC-6A85ED2C3970}"/>
              </a:ext>
            </a:extLst>
          </p:cNvPr>
          <p:cNvSpPr/>
          <p:nvPr/>
        </p:nvSpPr>
        <p:spPr>
          <a:xfrm>
            <a:off x="6249410" y="4134737"/>
            <a:ext cx="4501717" cy="933450"/>
          </a:xfrm>
          <a:prstGeom prst="wedgeRoundRectCallout">
            <a:avLst>
              <a:gd name="adj1" fmla="val 1785"/>
              <a:gd name="adj2" fmla="val -78007"/>
              <a:gd name="adj3" fmla="val 16667"/>
            </a:avLst>
          </a:prstGeom>
          <a:solidFill>
            <a:srgbClr val="DCCAEE">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Exclamation mark on a yellow background">
            <a:extLst>
              <a:ext uri="{FF2B5EF4-FFF2-40B4-BE49-F238E27FC236}">
                <a16:creationId xmlns:a16="http://schemas.microsoft.com/office/drawing/2014/main" id="{8AD9AE00-3934-6788-9A28-789BD67783B2}"/>
              </a:ext>
            </a:extLst>
          </p:cNvPr>
          <p:cNvPicPr>
            <a:picLocks noChangeAspect="1"/>
          </p:cNvPicPr>
          <p:nvPr/>
        </p:nvPicPr>
        <p:blipFill rotWithShape="1">
          <a:blip r:embed="rId3">
            <a:alphaModFix/>
            <a:duotone>
              <a:prstClr val="black"/>
              <a:srgbClr val="B899CB">
                <a:tint val="45000"/>
                <a:satMod val="400000"/>
              </a:srgbClr>
            </a:duotone>
          </a:blip>
          <a:srcRect l="34724" r="-1" b="-1"/>
          <a:stretch/>
        </p:blipFill>
        <p:spPr>
          <a:xfrm>
            <a:off x="0" y="31597"/>
            <a:ext cx="4575098" cy="6858000"/>
          </a:xfrm>
          <a:prstGeom prst="rect">
            <a:avLst/>
          </a:prstGeom>
          <a:ln>
            <a:noFill/>
          </a:ln>
          <a:effectLst>
            <a:softEdge rad="112500"/>
          </a:effectLst>
        </p:spPr>
      </p:pic>
      <p:sp>
        <p:nvSpPr>
          <p:cNvPr id="10" name="TextBox 9">
            <a:extLst>
              <a:ext uri="{FF2B5EF4-FFF2-40B4-BE49-F238E27FC236}">
                <a16:creationId xmlns:a16="http://schemas.microsoft.com/office/drawing/2014/main" id="{1AEEEAC6-7181-8743-3E70-172CC4390586}"/>
              </a:ext>
            </a:extLst>
          </p:cNvPr>
          <p:cNvSpPr txBox="1"/>
          <p:nvPr/>
        </p:nvSpPr>
        <p:spPr>
          <a:xfrm>
            <a:off x="6206690" y="4144857"/>
            <a:ext cx="4886184" cy="923330"/>
          </a:xfrm>
          <a:prstGeom prst="rect">
            <a:avLst/>
          </a:prstGeom>
          <a:noFill/>
        </p:spPr>
        <p:txBody>
          <a:bodyPr wrap="square">
            <a:spAutoFit/>
          </a:bodyPr>
          <a:lstStyle/>
          <a:p>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I like the way each tab takes you through a process (to find a job, or a school). It’s not just the bare information, it’s a ‘how to’ guide.</a:t>
            </a:r>
            <a:endParaRPr lang="en-GB" i="1" dirty="0"/>
          </a:p>
        </p:txBody>
      </p:sp>
    </p:spTree>
    <p:extLst>
      <p:ext uri="{BB962C8B-B14F-4D97-AF65-F5344CB8AC3E}">
        <p14:creationId xmlns:p14="http://schemas.microsoft.com/office/powerpoint/2010/main" val="337956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A4B52-1011-980C-38A6-4E070296DFB1}"/>
              </a:ext>
            </a:extLst>
          </p:cNvPr>
          <p:cNvSpPr>
            <a:spLocks noGrp="1"/>
          </p:cNvSpPr>
          <p:nvPr>
            <p:ph type="title"/>
          </p:nvPr>
        </p:nvSpPr>
        <p:spPr>
          <a:xfrm>
            <a:off x="5172075" y="365125"/>
            <a:ext cx="6687415" cy="1287135"/>
          </a:xfrm>
        </p:spPr>
        <p:txBody>
          <a:bodyPr>
            <a:normAutofit/>
          </a:bodyPr>
          <a:lstStyle/>
          <a:p>
            <a:r>
              <a:rPr lang="en-GB" sz="4100" b="1" kern="100">
                <a:effectLst/>
                <a:latin typeface="Calibri" panose="020F0502020204030204" pitchFamily="34" charset="0"/>
                <a:ea typeface="Calibri" panose="020F0502020204030204" pitchFamily="34" charset="0"/>
                <a:cs typeface="Times New Roman" panose="02020603050405020304" pitchFamily="18" charset="0"/>
              </a:rPr>
              <a:t>A user friendly, welcoming and balanced tone</a:t>
            </a:r>
            <a:endParaRPr lang="en-GB" sz="4100"/>
          </a:p>
        </p:txBody>
      </p:sp>
      <p:sp>
        <p:nvSpPr>
          <p:cNvPr id="3" name="Content Placeholder 2">
            <a:extLst>
              <a:ext uri="{FF2B5EF4-FFF2-40B4-BE49-F238E27FC236}">
                <a16:creationId xmlns:a16="http://schemas.microsoft.com/office/drawing/2014/main" id="{B5FD6DB7-5AA8-D2D5-6445-12ABD6EA2214}"/>
              </a:ext>
            </a:extLst>
          </p:cNvPr>
          <p:cNvSpPr>
            <a:spLocks noGrp="1"/>
          </p:cNvSpPr>
          <p:nvPr>
            <p:ph idx="1"/>
          </p:nvPr>
        </p:nvSpPr>
        <p:spPr>
          <a:xfrm>
            <a:off x="5172075" y="1810327"/>
            <a:ext cx="6561133" cy="4366636"/>
          </a:xfrm>
        </p:spPr>
        <p:txBody>
          <a:bodyPr>
            <a:normAutofit/>
          </a:bodyPr>
          <a:lstStyle/>
          <a:p>
            <a:pPr>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It needs to be immediately obvious who and what the site is for. </a:t>
            </a:r>
          </a:p>
          <a:p>
            <a:pPr>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Strike a good balance between attraction and retention. This means including a welcoming, positive and personable</a:t>
            </a:r>
            <a:r>
              <a:rPr lang="en-US" sz="1600" kern="100">
                <a:effectLst/>
                <a:latin typeface="Calibri" panose="020F0502020204030204" pitchFamily="34" charset="0"/>
                <a:ea typeface="Calibri" panose="020F0502020204030204" pitchFamily="34" charset="0"/>
                <a:cs typeface="Times New Roman" panose="02020603050405020304" pitchFamily="18" charset="0"/>
              </a:rPr>
              <a:t> aspect, but avoiding an overly optimistic, sanitized ‘good news only’ approach. </a:t>
            </a:r>
          </a:p>
          <a:p>
            <a:pPr lvl="1">
              <a:spcAft>
                <a:spcPts val="800"/>
              </a:spcAft>
            </a:pPr>
            <a:r>
              <a:rPr lang="en-US" sz="1400" kern="100">
                <a:effectLst/>
                <a:latin typeface="Calibri" panose="020F0502020204030204" pitchFamily="34" charset="0"/>
                <a:ea typeface="Calibri" panose="020F0502020204030204" pitchFamily="34" charset="0"/>
                <a:cs typeface="Times New Roman" panose="02020603050405020304" pitchFamily="18" charset="0"/>
              </a:rPr>
              <a:t>The New Zealand site did this best: the </a:t>
            </a:r>
            <a:r>
              <a:rPr lang="en-US" sz="1400" u="sng" kern="100">
                <a:effectLst/>
                <a:latin typeface="Calibri" panose="020F0502020204030204" pitchFamily="34" charset="0"/>
                <a:ea typeface="Calibri" panose="020F0502020204030204" pitchFamily="34" charset="0"/>
                <a:cs typeface="Times New Roman" panose="02020603050405020304" pitchFamily="18" charset="0"/>
                <a:hlinkClick r:id="rId2"/>
              </a:rPr>
              <a:t>settlement curve</a:t>
            </a:r>
            <a:r>
              <a:rPr lang="en-US" sz="1400" kern="100">
                <a:effectLst/>
                <a:latin typeface="Calibri" panose="020F0502020204030204" pitchFamily="34" charset="0"/>
                <a:ea typeface="Calibri" panose="020F0502020204030204" pitchFamily="34" charset="0"/>
                <a:cs typeface="Times New Roman" panose="02020603050405020304" pitchFamily="18" charset="0"/>
              </a:rPr>
              <a:t> and other resources </a:t>
            </a:r>
            <a:r>
              <a:rPr lang="en-US" sz="1400" kern="100">
                <a:latin typeface="Calibri" panose="020F0502020204030204" pitchFamily="34" charset="0"/>
                <a:ea typeface="Calibri" panose="020F0502020204030204" pitchFamily="34" charset="0"/>
                <a:cs typeface="Times New Roman" panose="02020603050405020304" pitchFamily="18" charset="0"/>
              </a:rPr>
              <a:t>that</a:t>
            </a:r>
            <a:r>
              <a:rPr lang="en-US" sz="1400" kern="100">
                <a:effectLst/>
                <a:latin typeface="Calibri" panose="020F0502020204030204" pitchFamily="34" charset="0"/>
                <a:ea typeface="Calibri" panose="020F0502020204030204" pitchFamily="34" charset="0"/>
                <a:cs typeface="Times New Roman" panose="02020603050405020304" pitchFamily="18" charset="0"/>
              </a:rPr>
              <a:t> support migrants facing practical and </a:t>
            </a:r>
            <a:r>
              <a:rPr lang="en-GB" sz="1400" kern="100">
                <a:effectLst/>
                <a:latin typeface="Calibri" panose="020F0502020204030204" pitchFamily="34" charset="0"/>
                <a:ea typeface="Calibri" panose="020F0502020204030204" pitchFamily="34" charset="0"/>
                <a:cs typeface="Times New Roman" panose="02020603050405020304" pitchFamily="18" charset="0"/>
              </a:rPr>
              <a:t>emotional challenges were greatly appreciated by the focus group.</a:t>
            </a:r>
          </a:p>
          <a:p>
            <a:pPr>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Whilst recognising some similar approaches, the focus group felt strongly that the </a:t>
            </a:r>
            <a:r>
              <a:rPr lang="en-GB" sz="1600" kern="100">
                <a:effectLst/>
                <a:latin typeface="Calibri" panose="020F0502020204030204" pitchFamily="34" charset="0"/>
                <a:ea typeface="Calibri" panose="020F0502020204030204" pitchFamily="34" charset="0"/>
                <a:cs typeface="Times New Roman" panose="02020603050405020304" pitchFamily="18" charset="0"/>
                <a:hlinkClick r:id="rId3"/>
              </a:rPr>
              <a:t>www.Scotland.org</a:t>
            </a:r>
            <a:r>
              <a:rPr lang="en-GB" sz="1600" kern="100">
                <a:effectLst/>
                <a:latin typeface="Calibri" panose="020F0502020204030204" pitchFamily="34" charset="0"/>
                <a:ea typeface="Calibri" panose="020F0502020204030204" pitchFamily="34" charset="0"/>
                <a:cs typeface="Times New Roman" panose="02020603050405020304" pitchFamily="18" charset="0"/>
              </a:rPr>
              <a:t> site got the balance wrong. </a:t>
            </a:r>
          </a:p>
          <a:p>
            <a:pPr lvl="1">
              <a:spcBef>
                <a:spcPts val="400"/>
              </a:spcBef>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They viewed the site as too general and touristy </a:t>
            </a:r>
          </a:p>
          <a:p>
            <a:pPr lvl="1">
              <a:spcBef>
                <a:spcPts val="400"/>
              </a:spcBef>
            </a:pPr>
            <a:r>
              <a:rPr lang="en-GB" sz="1400" kern="100">
                <a:latin typeface="Calibri" panose="020F0502020204030204" pitchFamily="34" charset="0"/>
                <a:ea typeface="Calibri" panose="020F0502020204030204" pitchFamily="34" charset="0"/>
                <a:cs typeface="Times New Roman" panose="02020603050405020304" pitchFamily="18" charset="0"/>
              </a:rPr>
              <a:t>They thought the site’s</a:t>
            </a:r>
            <a:r>
              <a:rPr lang="en-GB" sz="1400" kern="100">
                <a:effectLst/>
                <a:latin typeface="Calibri" panose="020F0502020204030204" pitchFamily="34" charset="0"/>
                <a:ea typeface="Calibri" panose="020F0502020204030204" pitchFamily="34" charset="0"/>
                <a:cs typeface="Times New Roman" panose="02020603050405020304" pitchFamily="18" charset="0"/>
              </a:rPr>
              <a:t> focus on a number of different audiences including visitors had the result that migrants </a:t>
            </a:r>
            <a:r>
              <a:rPr lang="en-GB" sz="1400" kern="100">
                <a:latin typeface="Calibri" panose="020F0502020204030204" pitchFamily="34" charset="0"/>
                <a:ea typeface="Calibri" panose="020F0502020204030204" pitchFamily="34" charset="0"/>
                <a:cs typeface="Times New Roman" panose="02020603050405020304" pitchFamily="18" charset="0"/>
              </a:rPr>
              <a:t>were likely to </a:t>
            </a:r>
            <a:r>
              <a:rPr lang="en-GB" sz="1400" kern="100">
                <a:effectLst/>
                <a:latin typeface="Calibri" panose="020F0502020204030204" pitchFamily="34" charset="0"/>
                <a:ea typeface="Calibri" panose="020F0502020204030204" pitchFamily="34" charset="0"/>
                <a:cs typeface="Times New Roman" panose="02020603050405020304" pitchFamily="18" charset="0"/>
              </a:rPr>
              <a:t>feel the site is not aimed at them and is not relevant to them.</a:t>
            </a:r>
          </a:p>
          <a:p>
            <a:pPr lvl="1">
              <a:spcBef>
                <a:spcPts val="400"/>
              </a:spcBef>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 wide range of tourist events and attractions advertised took away from a focus on people seeking to move to and settle in Scotland.</a:t>
            </a:r>
          </a:p>
        </p:txBody>
      </p:sp>
      <p:pic>
        <p:nvPicPr>
          <p:cNvPr id="5" name="Picture 4" descr="Exclamation mark on a yellow background">
            <a:extLst>
              <a:ext uri="{FF2B5EF4-FFF2-40B4-BE49-F238E27FC236}">
                <a16:creationId xmlns:a16="http://schemas.microsoft.com/office/drawing/2014/main" id="{27E0EED2-226F-3502-3606-6E17AF45A5C0}"/>
              </a:ext>
            </a:extLst>
          </p:cNvPr>
          <p:cNvPicPr>
            <a:picLocks noChangeAspect="1"/>
          </p:cNvPicPr>
          <p:nvPr/>
        </p:nvPicPr>
        <p:blipFill rotWithShape="1">
          <a:blip r:embed="rId4">
            <a:alphaModFix/>
            <a:duotone>
              <a:prstClr val="black"/>
              <a:srgbClr val="B899CB">
                <a:tint val="45000"/>
                <a:satMod val="400000"/>
              </a:srgbClr>
            </a:duotone>
          </a:blip>
          <a:srcRect l="34724" r="-1" b="-1"/>
          <a:stretch/>
        </p:blipFill>
        <p:spPr>
          <a:xfrm>
            <a:off x="0" y="0"/>
            <a:ext cx="4575098" cy="6858000"/>
          </a:xfrm>
          <a:prstGeom prst="rect">
            <a:avLst/>
          </a:prstGeom>
          <a:ln>
            <a:noFill/>
          </a:ln>
          <a:effectLst>
            <a:softEdge rad="112500"/>
          </a:effectLst>
        </p:spPr>
      </p:pic>
    </p:spTree>
    <p:extLst>
      <p:ext uri="{BB962C8B-B14F-4D97-AF65-F5344CB8AC3E}">
        <p14:creationId xmlns:p14="http://schemas.microsoft.com/office/powerpoint/2010/main" val="292465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DDFDC-7A03-5A74-0266-37698DF779C4}"/>
              </a:ext>
            </a:extLst>
          </p:cNvPr>
          <p:cNvSpPr>
            <a:spLocks noGrp="1"/>
          </p:cNvSpPr>
          <p:nvPr>
            <p:ph type="title"/>
          </p:nvPr>
        </p:nvSpPr>
        <p:spPr>
          <a:xfrm>
            <a:off x="4914900" y="365125"/>
            <a:ext cx="6972300" cy="1454439"/>
          </a:xfrm>
        </p:spPr>
        <p:txBody>
          <a:bodyPr>
            <a:normAutofit/>
          </a:bodyPr>
          <a:lstStyle/>
          <a:p>
            <a:r>
              <a:rPr lang="en-GB" b="1" kern="100">
                <a:effectLst/>
                <a:latin typeface="Calibri" panose="020F0502020204030204" pitchFamily="34" charset="0"/>
                <a:ea typeface="Calibri" panose="020F0502020204030204" pitchFamily="34" charset="0"/>
                <a:cs typeface="Times New Roman" panose="02020603050405020304" pitchFamily="18" charset="0"/>
              </a:rPr>
              <a:t>Interactive content and wider links</a:t>
            </a:r>
            <a:endParaRPr lang="en-GB"/>
          </a:p>
        </p:txBody>
      </p:sp>
      <p:sp>
        <p:nvSpPr>
          <p:cNvPr id="3" name="Content Placeholder 2">
            <a:extLst>
              <a:ext uri="{FF2B5EF4-FFF2-40B4-BE49-F238E27FC236}">
                <a16:creationId xmlns:a16="http://schemas.microsoft.com/office/drawing/2014/main" id="{97DF0F25-34C3-FE05-1E29-7EA9C71BB7F1}"/>
              </a:ext>
            </a:extLst>
          </p:cNvPr>
          <p:cNvSpPr>
            <a:spLocks noGrp="1"/>
          </p:cNvSpPr>
          <p:nvPr>
            <p:ph idx="1"/>
          </p:nvPr>
        </p:nvSpPr>
        <p:spPr>
          <a:xfrm>
            <a:off x="4914901" y="1921164"/>
            <a:ext cx="6676736" cy="4241097"/>
          </a:xfrm>
        </p:spPr>
        <p:txBody>
          <a:bodyPr>
            <a:normAutofit/>
          </a:bodyPr>
          <a:lstStyle/>
          <a:p>
            <a:pPr>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Focus group participants were enthusiastic about well-designed and carefully thought through interactive features, but critical of those which were poorly targeted, hard-to-use or unsuitable to migrant needs.</a:t>
            </a:r>
          </a:p>
          <a:p>
            <a:pPr>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The interactive features (chat and FAQs) on the German site were very well received.</a:t>
            </a:r>
          </a:p>
          <a:p>
            <a:pPr>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Participants liked the quick check function for how vacancies match to Skilled worker visa requirements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Well thought out links to information sessions and other services were seen as a bonus: </a:t>
            </a:r>
            <a:endParaRPr lang="en-US" sz="1200" b="1" kern="1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1200" b="1" kern="1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By contrast, the London map of services was viewed as a nice idea but one that was unlikely to meet migrant user needs in practice </a:t>
            </a:r>
          </a:p>
        </p:txBody>
      </p:sp>
      <p:sp>
        <p:nvSpPr>
          <p:cNvPr id="5" name="Speech Bubble: Rectangle with Corners Rounded 4">
            <a:extLst>
              <a:ext uri="{FF2B5EF4-FFF2-40B4-BE49-F238E27FC236}">
                <a16:creationId xmlns:a16="http://schemas.microsoft.com/office/drawing/2014/main" id="{472164E1-9C8C-B3FE-4D9C-0256F19FF860}"/>
              </a:ext>
            </a:extLst>
          </p:cNvPr>
          <p:cNvSpPr/>
          <p:nvPr/>
        </p:nvSpPr>
        <p:spPr>
          <a:xfrm>
            <a:off x="6770256" y="4057216"/>
            <a:ext cx="4673600" cy="459365"/>
          </a:xfrm>
          <a:prstGeom prst="wedgeRoundRectCallout">
            <a:avLst>
              <a:gd name="adj1" fmla="val 4819"/>
              <a:gd name="adj2" fmla="val -108333"/>
              <a:gd name="adj3" fmla="val 16667"/>
            </a:avLst>
          </a:prstGeom>
          <a:solidFill>
            <a:srgbClr val="DCCAEE">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34D0DC75-1F67-4A3A-370C-001F65606CDE}"/>
              </a:ext>
            </a:extLst>
          </p:cNvPr>
          <p:cNvSpPr/>
          <p:nvPr/>
        </p:nvSpPr>
        <p:spPr>
          <a:xfrm>
            <a:off x="5546610" y="5381834"/>
            <a:ext cx="6026553" cy="877454"/>
          </a:xfrm>
          <a:prstGeom prst="wedgeRoundRectCallout">
            <a:avLst>
              <a:gd name="adj1" fmla="val -5064"/>
              <a:gd name="adj2" fmla="val -78553"/>
              <a:gd name="adj3" fmla="val 16667"/>
            </a:avLst>
          </a:prstGeom>
          <a:solidFill>
            <a:srgbClr val="DCCAEE">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Exclamation mark on a yellow background">
            <a:extLst>
              <a:ext uri="{FF2B5EF4-FFF2-40B4-BE49-F238E27FC236}">
                <a16:creationId xmlns:a16="http://schemas.microsoft.com/office/drawing/2014/main" id="{CAC33358-8AB6-A9D0-5B45-ADACA305E494}"/>
              </a:ext>
            </a:extLst>
          </p:cNvPr>
          <p:cNvPicPr>
            <a:picLocks noChangeAspect="1"/>
          </p:cNvPicPr>
          <p:nvPr/>
        </p:nvPicPr>
        <p:blipFill rotWithShape="1">
          <a:blip r:embed="rId2">
            <a:alphaModFix/>
            <a:duotone>
              <a:prstClr val="black"/>
              <a:srgbClr val="B899CB">
                <a:tint val="45000"/>
                <a:satMod val="400000"/>
              </a:srgbClr>
            </a:duotone>
          </a:blip>
          <a:srcRect l="34724" r="-1" b="-1"/>
          <a:stretch/>
        </p:blipFill>
        <p:spPr>
          <a:xfrm>
            <a:off x="0" y="0"/>
            <a:ext cx="4575098" cy="6858000"/>
          </a:xfrm>
          <a:prstGeom prst="rect">
            <a:avLst/>
          </a:prstGeom>
          <a:ln>
            <a:noFill/>
          </a:ln>
          <a:effectLst>
            <a:softEdge rad="112500"/>
          </a:effectLst>
        </p:spPr>
      </p:pic>
      <p:sp>
        <p:nvSpPr>
          <p:cNvPr id="8" name="TextBox 7">
            <a:extLst>
              <a:ext uri="{FF2B5EF4-FFF2-40B4-BE49-F238E27FC236}">
                <a16:creationId xmlns:a16="http://schemas.microsoft.com/office/drawing/2014/main" id="{E2745F7E-63D0-14B3-29DB-302CA44763A9}"/>
              </a:ext>
            </a:extLst>
          </p:cNvPr>
          <p:cNvSpPr txBox="1"/>
          <p:nvPr/>
        </p:nvSpPr>
        <p:spPr>
          <a:xfrm>
            <a:off x="6770256" y="4006646"/>
            <a:ext cx="4338431" cy="461665"/>
          </a:xfrm>
          <a:prstGeom prst="rect">
            <a:avLst/>
          </a:prstGeom>
          <a:noFill/>
        </p:spPr>
        <p:txBody>
          <a:bodyPr wrap="square" rtlCol="0">
            <a:spAutoFit/>
          </a:bodyPr>
          <a:lstStyle/>
          <a:p>
            <a:r>
              <a:rPr lang="en-GB" sz="1200" b="1" i="1" kern="100">
                <a:effectLst/>
                <a:latin typeface="Calibri" panose="020F0502020204030204" pitchFamily="34" charset="0"/>
                <a:ea typeface="Calibri" panose="020F0502020204030204" pitchFamily="34" charset="0"/>
                <a:cs typeface="Times New Roman" panose="02020603050405020304" pitchFamily="18" charset="0"/>
              </a:rPr>
              <a:t>The site had a lot of very helpful webinars and events, and links to other organisations that might offer more cultural services etc.</a:t>
            </a:r>
            <a:endParaRPr lang="en-GB" sz="1200"/>
          </a:p>
        </p:txBody>
      </p:sp>
      <p:sp>
        <p:nvSpPr>
          <p:cNvPr id="10" name="TextBox 9">
            <a:extLst>
              <a:ext uri="{FF2B5EF4-FFF2-40B4-BE49-F238E27FC236}">
                <a16:creationId xmlns:a16="http://schemas.microsoft.com/office/drawing/2014/main" id="{D9EF0C1B-B23D-723A-FBF3-C53A5F919422}"/>
              </a:ext>
            </a:extLst>
          </p:cNvPr>
          <p:cNvSpPr txBox="1"/>
          <p:nvPr/>
        </p:nvSpPr>
        <p:spPr>
          <a:xfrm>
            <a:off x="5699139" y="5381834"/>
            <a:ext cx="5874025" cy="830997"/>
          </a:xfrm>
          <a:prstGeom prst="rect">
            <a:avLst/>
          </a:prstGeom>
          <a:noFill/>
        </p:spPr>
        <p:txBody>
          <a:bodyPr wrap="square" rtlCol="0">
            <a:spAutoFit/>
          </a:bodyPr>
          <a:lstStyle/>
          <a:p>
            <a:r>
              <a:rPr lang="en-US" sz="1200" b="1" i="1" kern="100">
                <a:effectLst/>
                <a:latin typeface="Calibri" panose="020F0502020204030204" pitchFamily="34" charset="0"/>
                <a:ea typeface="Calibri" panose="020F0502020204030204" pitchFamily="34" charset="0"/>
                <a:cs typeface="Times New Roman" panose="02020603050405020304" pitchFamily="18" charset="0"/>
              </a:rPr>
              <a:t>It might be more helpful for service providers or for politicians wanting to advertise what is available. It’s not so helpful for migrant users as it doesn’t give enough information on what kind of service is actually on offer. Users first question is not where</a:t>
            </a:r>
            <a:r>
              <a:rPr lang="en-GB" sz="1200" b="1" i="1" kern="100">
                <a:effectLst/>
                <a:latin typeface="Calibri" panose="020F0502020204030204" pitchFamily="34" charset="0"/>
                <a:ea typeface="Calibri" panose="020F0502020204030204" pitchFamily="34" charset="0"/>
                <a:cs typeface="Times New Roman" panose="02020603050405020304" pitchFamily="18" charset="0"/>
              </a:rPr>
              <a:t> something is, but whether it will meet their needs.</a:t>
            </a:r>
          </a:p>
        </p:txBody>
      </p:sp>
    </p:spTree>
    <p:extLst>
      <p:ext uri="{BB962C8B-B14F-4D97-AF65-F5344CB8AC3E}">
        <p14:creationId xmlns:p14="http://schemas.microsoft.com/office/powerpoint/2010/main" val="427971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0F965-914B-0D9D-5388-364F5ED272AD}"/>
              </a:ext>
            </a:extLst>
          </p:cNvPr>
          <p:cNvSpPr>
            <a:spLocks noGrp="1"/>
          </p:cNvSpPr>
          <p:nvPr>
            <p:ph type="ctrTitle"/>
          </p:nvPr>
        </p:nvSpPr>
        <p:spPr>
          <a:xfrm>
            <a:off x="1386865" y="818984"/>
            <a:ext cx="6596245" cy="3268520"/>
          </a:xfrm>
        </p:spPr>
        <p:txBody>
          <a:bodyPr>
            <a:normAutofit/>
          </a:bodyPr>
          <a:lstStyle/>
          <a:p>
            <a:pPr algn="r"/>
            <a:r>
              <a:rPr lang="en-GB" sz="4800">
                <a:solidFill>
                  <a:srgbClr val="FFFFFF"/>
                </a:solidFill>
              </a:rPr>
              <a:t>Objectives and Methodology</a:t>
            </a:r>
          </a:p>
        </p:txBody>
      </p:sp>
      <p:sp>
        <p:nvSpPr>
          <p:cNvPr id="49" name="Rectangle 4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3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F840F-5FD7-37A0-E22E-5C3FF4934E82}"/>
              </a:ext>
            </a:extLst>
          </p:cNvPr>
          <p:cNvSpPr>
            <a:spLocks noGrp="1"/>
          </p:cNvSpPr>
          <p:nvPr>
            <p:ph type="title"/>
          </p:nvPr>
        </p:nvSpPr>
        <p:spPr>
          <a:xfrm>
            <a:off x="5086350" y="365125"/>
            <a:ext cx="6267448" cy="1463675"/>
          </a:xfrm>
        </p:spPr>
        <p:txBody>
          <a:bodyPr>
            <a:normAutofit/>
          </a:bodyPr>
          <a:lstStyle/>
          <a:p>
            <a:r>
              <a:rPr lang="en-GB" sz="4100" b="1" kern="100">
                <a:effectLst/>
                <a:latin typeface="Calibri" panose="020F0502020204030204" pitchFamily="34" charset="0"/>
                <a:ea typeface="Calibri" panose="020F0502020204030204" pitchFamily="34" charset="0"/>
                <a:cs typeface="Times New Roman" panose="02020603050405020304" pitchFamily="18" charset="0"/>
              </a:rPr>
              <a:t>Inclusivity and feedback mechanisms</a:t>
            </a:r>
            <a:endParaRPr lang="en-GB" sz="4100"/>
          </a:p>
        </p:txBody>
      </p:sp>
      <p:sp>
        <p:nvSpPr>
          <p:cNvPr id="3" name="Content Placeholder 2">
            <a:extLst>
              <a:ext uri="{FF2B5EF4-FFF2-40B4-BE49-F238E27FC236}">
                <a16:creationId xmlns:a16="http://schemas.microsoft.com/office/drawing/2014/main" id="{9C7596C4-422F-2ACA-F143-C07F62511638}"/>
              </a:ext>
            </a:extLst>
          </p:cNvPr>
          <p:cNvSpPr>
            <a:spLocks noGrp="1"/>
          </p:cNvSpPr>
          <p:nvPr>
            <p:ph idx="1"/>
          </p:nvPr>
        </p:nvSpPr>
        <p:spPr>
          <a:xfrm>
            <a:off x="5162550" y="2105025"/>
            <a:ext cx="6191248" cy="4071938"/>
          </a:xfrm>
        </p:spPr>
        <p:txBody>
          <a:bodyPr>
            <a:normAutofit/>
          </a:bodyPr>
          <a:lstStyle/>
          <a:p>
            <a:pPr>
              <a:spcAft>
                <a:spcPts val="800"/>
              </a:spcAft>
            </a:pPr>
            <a:r>
              <a:rPr lang="en-GB" sz="1700" kern="100">
                <a:effectLst/>
                <a:latin typeface="Calibri" panose="020F0502020204030204" pitchFamily="34" charset="0"/>
                <a:ea typeface="Calibri" panose="020F0502020204030204" pitchFamily="34" charset="0"/>
                <a:cs typeface="Times New Roman" panose="02020603050405020304" pitchFamily="18" charset="0"/>
              </a:rPr>
              <a:t>Images and visual content are important and images should help migrant users to feel there is a place for them in Scotland. Therefore, the sites images should include visually ethnic or migrant people in a wide range of settings and roles.</a:t>
            </a:r>
          </a:p>
          <a:p>
            <a:pPr>
              <a:spcAft>
                <a:spcPts val="800"/>
              </a:spcAft>
            </a:pPr>
            <a:r>
              <a:rPr lang="en-US" sz="1700" kern="100">
                <a:effectLst/>
                <a:latin typeface="Calibri" panose="020F0502020204030204" pitchFamily="34" charset="0"/>
                <a:ea typeface="Calibri" panose="020F0502020204030204" pitchFamily="34" charset="0"/>
                <a:cs typeface="Times New Roman" panose="02020603050405020304" pitchFamily="18" charset="0"/>
              </a:rPr>
              <a:t>Focus group participants stated strongly the importance of thinking about languages needs and how the site might work with auto-translate or not, including for chat and interactive functions</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700" kern="100">
                <a:effectLst/>
                <a:latin typeface="Calibri" panose="020F0502020204030204" pitchFamily="34" charset="0"/>
                <a:ea typeface="Calibri" panose="020F0502020204030204" pitchFamily="34" charset="0"/>
                <a:cs typeface="Times New Roman" panose="02020603050405020304" pitchFamily="18" charset="0"/>
              </a:rPr>
              <a:t>It would be useful for the site to have a feedback mechanism so it can respond to user needs and how these evolve and identify any unintended consequences early.</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Exclamation mark on a yellow background">
            <a:extLst>
              <a:ext uri="{FF2B5EF4-FFF2-40B4-BE49-F238E27FC236}">
                <a16:creationId xmlns:a16="http://schemas.microsoft.com/office/drawing/2014/main" id="{45FD1CC4-DACC-FE87-6FF0-C25FE41E532A}"/>
              </a:ext>
            </a:extLst>
          </p:cNvPr>
          <p:cNvPicPr>
            <a:picLocks noChangeAspect="1"/>
          </p:cNvPicPr>
          <p:nvPr/>
        </p:nvPicPr>
        <p:blipFill rotWithShape="1">
          <a:blip r:embed="rId2">
            <a:alphaModFix/>
            <a:duotone>
              <a:prstClr val="black"/>
              <a:srgbClr val="B899CB">
                <a:tint val="45000"/>
                <a:satMod val="400000"/>
              </a:srgbClr>
            </a:duotone>
          </a:blip>
          <a:srcRect l="34724" r="-1" b="-1"/>
          <a:stretch/>
        </p:blipFill>
        <p:spPr>
          <a:xfrm>
            <a:off x="0" y="0"/>
            <a:ext cx="4575098" cy="6858000"/>
          </a:xfrm>
          <a:prstGeom prst="rect">
            <a:avLst/>
          </a:prstGeom>
          <a:ln>
            <a:noFill/>
          </a:ln>
          <a:effectLst>
            <a:softEdge rad="112500"/>
          </a:effectLst>
        </p:spPr>
      </p:pic>
    </p:spTree>
    <p:extLst>
      <p:ext uri="{BB962C8B-B14F-4D97-AF65-F5344CB8AC3E}">
        <p14:creationId xmlns:p14="http://schemas.microsoft.com/office/powerpoint/2010/main" val="3448061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3">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BAE61-348F-65AF-6D59-622D918C9DAE}"/>
              </a:ext>
            </a:extLst>
          </p:cNvPr>
          <p:cNvSpPr>
            <a:spLocks noGrp="1"/>
          </p:cNvSpPr>
          <p:nvPr>
            <p:ph type="ctrTitle"/>
          </p:nvPr>
        </p:nvSpPr>
        <p:spPr>
          <a:xfrm>
            <a:off x="804672" y="3777859"/>
            <a:ext cx="5946579" cy="1514185"/>
          </a:xfrm>
        </p:spPr>
        <p:txBody>
          <a:bodyPr anchor="t">
            <a:normAutofit fontScale="90000"/>
          </a:bodyPr>
          <a:lstStyle/>
          <a:p>
            <a:pPr algn="l"/>
            <a:br>
              <a:rPr lang="en-GB" sz="1800">
                <a:solidFill>
                  <a:schemeClr val="tx2"/>
                </a:solidFill>
                <a:hlinkClick r:id="rId2">
                  <a:extLst>
                    <a:ext uri="{A12FA001-AC4F-418D-AE19-62706E023703}">
                      <ahyp:hlinkClr xmlns:ahyp="http://schemas.microsoft.com/office/drawing/2018/hyperlinkcolor" val="tx"/>
                    </a:ext>
                  </a:extLst>
                </a:hlinkClick>
              </a:rPr>
            </a:br>
            <a:br>
              <a:rPr lang="en-GB" sz="1800">
                <a:solidFill>
                  <a:schemeClr val="tx2"/>
                </a:solidFill>
                <a:hlinkClick r:id="rId2">
                  <a:extLst>
                    <a:ext uri="{A12FA001-AC4F-418D-AE19-62706E023703}">
                      <ahyp:hlinkClr xmlns:ahyp="http://schemas.microsoft.com/office/drawing/2018/hyperlinkcolor" val="tx"/>
                    </a:ext>
                  </a:extLst>
                </a:hlinkClick>
              </a:rPr>
            </a:br>
            <a:br>
              <a:rPr lang="en-GB" sz="1800">
                <a:solidFill>
                  <a:schemeClr val="tx2"/>
                </a:solidFill>
                <a:hlinkClick r:id="rId2">
                  <a:extLst>
                    <a:ext uri="{A12FA001-AC4F-418D-AE19-62706E023703}">
                      <ahyp:hlinkClr xmlns:ahyp="http://schemas.microsoft.com/office/drawing/2018/hyperlinkcolor" val="tx"/>
                    </a:ext>
                  </a:extLst>
                </a:hlinkClick>
              </a:rPr>
            </a:br>
            <a:r>
              <a:rPr lang="en-GB" sz="1800">
                <a:solidFill>
                  <a:schemeClr val="tx2"/>
                </a:solidFill>
                <a:hlinkClick r:id="rId2">
                  <a:extLst>
                    <a:ext uri="{A12FA001-AC4F-418D-AE19-62706E023703}">
                      <ahyp:hlinkClr xmlns:ahyp="http://schemas.microsoft.com/office/drawing/2018/hyperlinkcolor" val="tx"/>
                    </a:ext>
                  </a:extLst>
                </a:hlinkClick>
              </a:rPr>
              <a:t>Find out more about us: </a:t>
            </a:r>
            <a:br>
              <a:rPr lang="en-GB" sz="1800">
                <a:solidFill>
                  <a:schemeClr val="tx2"/>
                </a:solidFill>
                <a:hlinkClick r:id="rId2">
                  <a:extLst>
                    <a:ext uri="{A12FA001-AC4F-418D-AE19-62706E023703}">
                      <ahyp:hlinkClr xmlns:ahyp="http://schemas.microsoft.com/office/drawing/2018/hyperlinkcolor" val="tx"/>
                    </a:ext>
                  </a:extLst>
                </a:hlinkClick>
              </a:rPr>
            </a:br>
            <a:r>
              <a:rPr lang="en-GB" sz="1800">
                <a:solidFill>
                  <a:schemeClr val="tx2"/>
                </a:solidFill>
                <a:hlinkClick r:id="rId2">
                  <a:extLst>
                    <a:ext uri="{A12FA001-AC4F-418D-AE19-62706E023703}">
                      <ahyp:hlinkClr xmlns:ahyp="http://schemas.microsoft.com/office/drawing/2018/hyperlinkcolor" val="tx"/>
                    </a:ext>
                  </a:extLst>
                </a:hlinkClick>
              </a:rPr>
              <a:t>www.migrationpolicyscotland.org.uk</a:t>
            </a:r>
            <a:br>
              <a:rPr lang="en-GB" sz="1000">
                <a:solidFill>
                  <a:schemeClr val="tx2"/>
                </a:solidFill>
              </a:rPr>
            </a:br>
            <a:br>
              <a:rPr lang="en-GB" sz="1000">
                <a:solidFill>
                  <a:schemeClr val="tx2"/>
                </a:solidFill>
              </a:rPr>
            </a:br>
            <a:br>
              <a:rPr lang="en-GB" sz="1000">
                <a:solidFill>
                  <a:schemeClr val="tx2"/>
                </a:solidFill>
              </a:rPr>
            </a:br>
            <a:br>
              <a:rPr lang="en-GB" sz="1000">
                <a:solidFill>
                  <a:schemeClr val="tx2"/>
                </a:solidFill>
              </a:rPr>
            </a:br>
            <a:br>
              <a:rPr lang="en-GB" sz="1000">
                <a:solidFill>
                  <a:schemeClr val="tx2"/>
                </a:solidFill>
              </a:rPr>
            </a:br>
            <a:br>
              <a:rPr lang="en-GB" sz="1000">
                <a:solidFill>
                  <a:schemeClr val="tx2"/>
                </a:solidFill>
              </a:rPr>
            </a:br>
            <a:br>
              <a:rPr lang="en-GB" sz="1000">
                <a:solidFill>
                  <a:schemeClr val="tx2"/>
                </a:solidFill>
              </a:rPr>
            </a:br>
            <a:endParaRPr lang="en-GB" sz="1000">
              <a:solidFill>
                <a:schemeClr val="tx2"/>
              </a:solidFill>
            </a:endParaRPr>
          </a:p>
        </p:txBody>
      </p:sp>
      <p:grpSp>
        <p:nvGrpSpPr>
          <p:cNvPr id="39" name="Group 25">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27" name="Freeform: Shape 26">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7">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9">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31">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43" name="Freeform: Shape 32">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3">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4">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5">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A7AD344-2AA4-7476-3C44-DF5797FE0DAE}"/>
              </a:ext>
            </a:extLst>
          </p:cNvPr>
          <p:cNvSpPr>
            <a:spLocks noGrp="1"/>
          </p:cNvSpPr>
          <p:nvPr>
            <p:ph type="subTitle" idx="1"/>
          </p:nvPr>
        </p:nvSpPr>
        <p:spPr>
          <a:xfrm>
            <a:off x="804672" y="2939026"/>
            <a:ext cx="5946202" cy="838831"/>
          </a:xfrm>
        </p:spPr>
        <p:txBody>
          <a:bodyPr anchor="b">
            <a:normAutofit/>
          </a:bodyPr>
          <a:lstStyle/>
          <a:p>
            <a:pPr algn="l"/>
            <a:r>
              <a:rPr lang="en-GB" sz="3600">
                <a:solidFill>
                  <a:schemeClr val="tx2"/>
                </a:solidFill>
              </a:rPr>
              <a:t>THANK YOU</a:t>
            </a:r>
          </a:p>
        </p:txBody>
      </p:sp>
      <p:pic>
        <p:nvPicPr>
          <p:cNvPr id="7" name="Picture 6" descr="A close-up of a logo">
            <a:extLst>
              <a:ext uri="{FF2B5EF4-FFF2-40B4-BE49-F238E27FC236}">
                <a16:creationId xmlns:a16="http://schemas.microsoft.com/office/drawing/2014/main" id="{D49781D0-A592-03B9-4742-7D89F8E33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305" y="420405"/>
            <a:ext cx="2378315" cy="1058350"/>
          </a:xfrm>
          <a:prstGeom prst="rect">
            <a:avLst/>
          </a:prstGeom>
        </p:spPr>
      </p:pic>
      <p:pic>
        <p:nvPicPr>
          <p:cNvPr id="6" name="Picture 5">
            <a:hlinkClick r:id="rId4"/>
            <a:extLst>
              <a:ext uri="{FF2B5EF4-FFF2-40B4-BE49-F238E27FC236}">
                <a16:creationId xmlns:a16="http://schemas.microsoft.com/office/drawing/2014/main" id="{F3BB3BD2-39AC-3DBA-9E11-F8E3E5A89C60}"/>
              </a:ext>
            </a:extLst>
          </p:cNvPr>
          <p:cNvPicPr>
            <a:picLocks noChangeAspect="1"/>
          </p:cNvPicPr>
          <p:nvPr/>
        </p:nvPicPr>
        <p:blipFill>
          <a:blip r:embed="rId5"/>
          <a:stretch>
            <a:fillRect/>
          </a:stretch>
        </p:blipFill>
        <p:spPr>
          <a:xfrm>
            <a:off x="8841037" y="3918973"/>
            <a:ext cx="2625205" cy="2625205"/>
          </a:xfrm>
          <a:prstGeom prst="rect">
            <a:avLst/>
          </a:prstGeom>
        </p:spPr>
      </p:pic>
    </p:spTree>
    <p:extLst>
      <p:ext uri="{BB962C8B-B14F-4D97-AF65-F5344CB8AC3E}">
        <p14:creationId xmlns:p14="http://schemas.microsoft.com/office/powerpoint/2010/main" val="171423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D1EC5-26FD-C766-ADF7-90DC0894261B}"/>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Objectives:</a:t>
            </a:r>
          </a:p>
        </p:txBody>
      </p:sp>
      <p:graphicFrame>
        <p:nvGraphicFramePr>
          <p:cNvPr id="15" name="Content Placeholder 2">
            <a:extLst>
              <a:ext uri="{FF2B5EF4-FFF2-40B4-BE49-F238E27FC236}">
                <a16:creationId xmlns:a16="http://schemas.microsoft.com/office/drawing/2014/main" id="{9123F70E-AAEC-3569-FD6B-5508825EE43F}"/>
              </a:ext>
            </a:extLst>
          </p:cNvPr>
          <p:cNvGraphicFramePr>
            <a:graphicFrameLocks noGrp="1"/>
          </p:cNvGraphicFramePr>
          <p:nvPr>
            <p:ph sz="half" idx="1"/>
            <p:extLst>
              <p:ext uri="{D42A27DB-BD31-4B8C-83A1-F6EECF244321}">
                <p14:modId xmlns:p14="http://schemas.microsoft.com/office/powerpoint/2010/main" val="1504036619"/>
              </p:ext>
            </p:extLst>
          </p:nvPr>
        </p:nvGraphicFramePr>
        <p:xfrm>
          <a:off x="3912888" y="2106617"/>
          <a:ext cx="7302415" cy="4213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CC28429E-7FBA-3393-636B-9269794E3849}"/>
              </a:ext>
            </a:extLst>
          </p:cNvPr>
          <p:cNvSpPr>
            <a:spLocks noGrp="1"/>
          </p:cNvSpPr>
          <p:nvPr>
            <p:ph sz="half" idx="2"/>
          </p:nvPr>
        </p:nvSpPr>
        <p:spPr>
          <a:xfrm>
            <a:off x="637028" y="2127558"/>
            <a:ext cx="2638832" cy="4213746"/>
          </a:xfrm>
        </p:spPr>
        <p:txBody>
          <a:bodyPr anchor="ctr">
            <a:normAutofit fontScale="77500" lnSpcReduction="20000"/>
          </a:bodyPr>
          <a:lstStyle/>
          <a:p>
            <a:pPr marL="0" indent="0" defTabSz="877824">
              <a:spcBef>
                <a:spcPts val="960"/>
              </a:spcBef>
              <a:buNone/>
            </a:pPr>
            <a:r>
              <a:rPr lang="en-GB" sz="2688" kern="1200">
                <a:solidFill>
                  <a:schemeClr val="tx1"/>
                </a:solidFill>
                <a:latin typeface="+mn-lt"/>
                <a:ea typeface="+mn-ea"/>
                <a:cs typeface="+mn-cs"/>
              </a:rPr>
              <a:t>The overarching objective of the research is to improve understanding of how a Talent Attraction and Migration Service for Scotland can meet migrant users’ needs for information and support. This feeds into the user engagement aspect of TAMS discovery phase helping to refine assumptions on the scope and outputs of the service.</a:t>
            </a:r>
            <a:endParaRPr lang="en-GB" sz="2800"/>
          </a:p>
        </p:txBody>
      </p:sp>
    </p:spTree>
    <p:extLst>
      <p:ext uri="{BB962C8B-B14F-4D97-AF65-F5344CB8AC3E}">
        <p14:creationId xmlns:p14="http://schemas.microsoft.com/office/powerpoint/2010/main" val="149031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F0C94-99C6-86C0-4529-8B276F0FE75C}"/>
              </a:ext>
            </a:extLst>
          </p:cNvPr>
          <p:cNvSpPr>
            <a:spLocks noGrp="1"/>
          </p:cNvSpPr>
          <p:nvPr>
            <p:ph type="title"/>
          </p:nvPr>
        </p:nvSpPr>
        <p:spPr>
          <a:xfrm>
            <a:off x="1371597" y="348865"/>
            <a:ext cx="10044023" cy="877729"/>
          </a:xfrm>
        </p:spPr>
        <p:txBody>
          <a:bodyPr anchor="ctr">
            <a:normAutofit/>
          </a:bodyPr>
          <a:lstStyle/>
          <a:p>
            <a:r>
              <a:rPr lang="en-GB" sz="2800">
                <a:solidFill>
                  <a:srgbClr val="FFFFFF"/>
                </a:solidFill>
              </a:rPr>
              <a:t>Methodology – Engaging Migrant Lived Experience through peer research</a:t>
            </a:r>
          </a:p>
        </p:txBody>
      </p:sp>
      <p:graphicFrame>
        <p:nvGraphicFramePr>
          <p:cNvPr id="16" name="Content Placeholder 2">
            <a:extLst>
              <a:ext uri="{FF2B5EF4-FFF2-40B4-BE49-F238E27FC236}">
                <a16:creationId xmlns:a16="http://schemas.microsoft.com/office/drawing/2014/main" id="{DA2066E6-DC97-3D01-4409-CE40839C8873}"/>
              </a:ext>
            </a:extLst>
          </p:cNvPr>
          <p:cNvGraphicFramePr>
            <a:graphicFrameLocks noGrp="1"/>
          </p:cNvGraphicFramePr>
          <p:nvPr>
            <p:ph idx="1"/>
            <p:extLst>
              <p:ext uri="{D42A27DB-BD31-4B8C-83A1-F6EECF244321}">
                <p14:modId xmlns:p14="http://schemas.microsoft.com/office/powerpoint/2010/main" val="27291477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27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A6A70-DD10-FEDB-E14A-A02A5C6F65B5}"/>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Interview participants</a:t>
            </a:r>
          </a:p>
        </p:txBody>
      </p:sp>
      <p:sp>
        <p:nvSpPr>
          <p:cNvPr id="3" name="Content Placeholder 2">
            <a:extLst>
              <a:ext uri="{FF2B5EF4-FFF2-40B4-BE49-F238E27FC236}">
                <a16:creationId xmlns:a16="http://schemas.microsoft.com/office/drawing/2014/main" id="{CC20A14A-AE0D-63C7-E63C-8C0D2D21199D}"/>
              </a:ext>
            </a:extLst>
          </p:cNvPr>
          <p:cNvSpPr>
            <a:spLocks noGrp="1"/>
          </p:cNvSpPr>
          <p:nvPr>
            <p:ph sz="half" idx="1"/>
          </p:nvPr>
        </p:nvSpPr>
        <p:spPr>
          <a:xfrm>
            <a:off x="506431" y="1806455"/>
            <a:ext cx="2595528" cy="4820297"/>
          </a:xfrm>
        </p:spPr>
        <p:txBody>
          <a:bodyPr>
            <a:normAutofit fontScale="92500" lnSpcReduction="10000"/>
          </a:bodyPr>
          <a:lstStyle/>
          <a:p>
            <a:pPr marL="0" indent="0" defTabSz="722376">
              <a:spcBef>
                <a:spcPts val="790"/>
              </a:spcBef>
              <a:buNone/>
            </a:pPr>
            <a:r>
              <a:rPr lang="en-GB" sz="1600" kern="1200">
                <a:solidFill>
                  <a:schemeClr val="tx1"/>
                </a:solidFill>
                <a:latin typeface="+mn-lt"/>
                <a:ea typeface="+mn-ea"/>
                <a:cs typeface="+mn-cs"/>
              </a:rPr>
              <a:t>28 recently arrived migrants to Scotland</a:t>
            </a:r>
          </a:p>
          <a:p>
            <a:pPr marL="180594" indent="-180594" defTabSz="722376">
              <a:spcBef>
                <a:spcPts val="790"/>
              </a:spcBef>
            </a:pPr>
            <a:r>
              <a:rPr lang="en-GB" sz="1600" kern="1200">
                <a:solidFill>
                  <a:schemeClr val="tx1"/>
                </a:solidFill>
                <a:latin typeface="+mn-lt"/>
                <a:ea typeface="+mn-ea"/>
                <a:cs typeface="+mn-cs"/>
              </a:rPr>
              <a:t>25 arrived since 2021</a:t>
            </a:r>
          </a:p>
          <a:p>
            <a:pPr marL="180594" indent="-180594" defTabSz="722376">
              <a:spcBef>
                <a:spcPts val="790"/>
              </a:spcBef>
            </a:pPr>
            <a:r>
              <a:rPr lang="en-GB" sz="1600" kern="1200">
                <a:solidFill>
                  <a:schemeClr val="tx1"/>
                </a:solidFill>
                <a:latin typeface="+mn-lt"/>
                <a:ea typeface="+mn-ea"/>
                <a:cs typeface="+mn-cs"/>
              </a:rPr>
              <a:t>3 arrived since 2019</a:t>
            </a:r>
          </a:p>
          <a:p>
            <a:pPr marL="180594" indent="-180594" defTabSz="722376">
              <a:spcBef>
                <a:spcPts val="790"/>
              </a:spcBef>
            </a:pPr>
            <a:r>
              <a:rPr lang="en-GB" sz="1600"/>
              <a:t>23 </a:t>
            </a:r>
            <a:r>
              <a:rPr lang="en-GB" sz="1600" kern="1200">
                <a:solidFill>
                  <a:schemeClr val="tx1"/>
                </a:solidFill>
                <a:latin typeface="+mn-lt"/>
                <a:ea typeface="+mn-ea"/>
                <a:cs typeface="+mn-cs"/>
              </a:rPr>
              <a:t>respondents had never been to Scotland before moving here, 4 had been to Scotland previously for a short visit (less than 3 months)  and 1 had previously lived in Scotland for over a year.</a:t>
            </a:r>
          </a:p>
          <a:p>
            <a:pPr marL="180594" indent="-180594" defTabSz="722376">
              <a:spcBef>
                <a:spcPts val="790"/>
              </a:spcBef>
            </a:pPr>
            <a:r>
              <a:rPr lang="en-GB" sz="1600"/>
              <a:t>25</a:t>
            </a:r>
            <a:r>
              <a:rPr lang="en-GB" sz="1600" kern="1200">
                <a:solidFill>
                  <a:schemeClr val="tx1"/>
                </a:solidFill>
                <a:latin typeface="+mn-lt"/>
                <a:ea typeface="+mn-ea"/>
                <a:cs typeface="+mn-cs"/>
              </a:rPr>
              <a:t> had come to Scotland directly from the country of origin, 2 had moved from with the UK an</a:t>
            </a:r>
            <a:r>
              <a:rPr lang="en-GB" sz="1600"/>
              <a:t>d 1 from elsewhere.</a:t>
            </a:r>
            <a:endParaRPr lang="en-GB" sz="1600" kern="1200">
              <a:solidFill>
                <a:schemeClr val="tx1"/>
              </a:solidFill>
              <a:latin typeface="+mn-lt"/>
              <a:ea typeface="+mn-ea"/>
              <a:cs typeface="+mn-cs"/>
            </a:endParaRPr>
          </a:p>
          <a:p>
            <a:pPr marL="180594" indent="-180594" defTabSz="722376">
              <a:spcBef>
                <a:spcPts val="790"/>
              </a:spcBef>
            </a:pPr>
            <a:r>
              <a:rPr lang="en-GB" sz="1600" kern="1200">
                <a:solidFill>
                  <a:schemeClr val="tx1"/>
                </a:solidFill>
                <a:latin typeface="+mn-lt"/>
                <a:ea typeface="+mn-ea"/>
                <a:cs typeface="+mn-cs"/>
              </a:rPr>
              <a:t>18 had not previously lived in another country outside their country of origin (although 3 had lived in 3 or more other countries)</a:t>
            </a:r>
          </a:p>
          <a:p>
            <a:pPr marL="0" indent="0" defTabSz="722376">
              <a:spcBef>
                <a:spcPts val="790"/>
              </a:spcBef>
              <a:buNone/>
            </a:pPr>
            <a:endParaRPr lang="en-GB" sz="1300" kern="1200">
              <a:solidFill>
                <a:schemeClr val="tx1"/>
              </a:solidFill>
              <a:latin typeface="+mn-lt"/>
              <a:ea typeface="+mn-ea"/>
              <a:cs typeface="+mn-cs"/>
            </a:endParaRPr>
          </a:p>
          <a:p>
            <a:pPr marL="180594" indent="-180594" defTabSz="722376">
              <a:spcBef>
                <a:spcPts val="790"/>
              </a:spcBef>
            </a:pPr>
            <a:endParaRPr lang="en-GB" sz="1300" kern="1200">
              <a:solidFill>
                <a:schemeClr val="tx1"/>
              </a:solidFill>
              <a:latin typeface="+mn-lt"/>
              <a:ea typeface="+mn-ea"/>
              <a:cs typeface="+mn-cs"/>
            </a:endParaRPr>
          </a:p>
          <a:p>
            <a:pPr marL="180594" indent="-180594" defTabSz="722376">
              <a:spcBef>
                <a:spcPts val="790"/>
              </a:spcBef>
            </a:pPr>
            <a:endParaRPr lang="en-GB" sz="1300" kern="1200">
              <a:solidFill>
                <a:schemeClr val="tx1"/>
              </a:solidFill>
              <a:latin typeface="+mn-lt"/>
              <a:ea typeface="+mn-ea"/>
              <a:cs typeface="+mn-cs"/>
            </a:endParaRPr>
          </a:p>
          <a:p>
            <a:endParaRPr lang="en-GB" sz="1300"/>
          </a:p>
        </p:txBody>
      </p:sp>
      <p:graphicFrame>
        <p:nvGraphicFramePr>
          <p:cNvPr id="7" name="Chart 6">
            <a:extLst>
              <a:ext uri="{FF2B5EF4-FFF2-40B4-BE49-F238E27FC236}">
                <a16:creationId xmlns:a16="http://schemas.microsoft.com/office/drawing/2014/main" id="{50151129-17B1-019D-FB6F-D1B8A4D0C397}"/>
              </a:ext>
            </a:extLst>
          </p:cNvPr>
          <p:cNvGraphicFramePr>
            <a:graphicFrameLocks/>
          </p:cNvGraphicFramePr>
          <p:nvPr>
            <p:extLst>
              <p:ext uri="{D42A27DB-BD31-4B8C-83A1-F6EECF244321}">
                <p14:modId xmlns:p14="http://schemas.microsoft.com/office/powerpoint/2010/main" val="2562230005"/>
              </p:ext>
            </p:extLst>
          </p:nvPr>
        </p:nvGraphicFramePr>
        <p:xfrm>
          <a:off x="8647399" y="1805965"/>
          <a:ext cx="2714431" cy="27535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89D11A4-CC39-552E-486D-6C6ED0198CA8}"/>
              </a:ext>
            </a:extLst>
          </p:cNvPr>
          <p:cNvGraphicFramePr>
            <a:graphicFrameLocks/>
          </p:cNvGraphicFramePr>
          <p:nvPr>
            <p:extLst>
              <p:ext uri="{D42A27DB-BD31-4B8C-83A1-F6EECF244321}">
                <p14:modId xmlns:p14="http://schemas.microsoft.com/office/powerpoint/2010/main" val="2734320419"/>
              </p:ext>
            </p:extLst>
          </p:nvPr>
        </p:nvGraphicFramePr>
        <p:xfrm>
          <a:off x="2656025" y="1581846"/>
          <a:ext cx="4136296" cy="2665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3781AF6-9A00-1A7B-F59B-3CD0A76DEECE}"/>
              </a:ext>
            </a:extLst>
          </p:cNvPr>
          <p:cNvGraphicFramePr>
            <a:graphicFrameLocks/>
          </p:cNvGraphicFramePr>
          <p:nvPr>
            <p:extLst>
              <p:ext uri="{D42A27DB-BD31-4B8C-83A1-F6EECF244321}">
                <p14:modId xmlns:p14="http://schemas.microsoft.com/office/powerpoint/2010/main" val="2711692427"/>
              </p:ext>
            </p:extLst>
          </p:nvPr>
        </p:nvGraphicFramePr>
        <p:xfrm>
          <a:off x="5327998" y="3936988"/>
          <a:ext cx="3743397" cy="2665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72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8A6A70-DD10-FEDB-E14A-A02A5C6F65B5}"/>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Interview participants</a:t>
            </a:r>
          </a:p>
        </p:txBody>
      </p:sp>
      <p:graphicFrame>
        <p:nvGraphicFramePr>
          <p:cNvPr id="10" name="Content Placeholder 4">
            <a:extLst>
              <a:ext uri="{FF2B5EF4-FFF2-40B4-BE49-F238E27FC236}">
                <a16:creationId xmlns:a16="http://schemas.microsoft.com/office/drawing/2014/main" id="{86DE8DF3-9917-E3D4-BEBB-90935B1D7D15}"/>
              </a:ext>
            </a:extLst>
          </p:cNvPr>
          <p:cNvGraphicFramePr>
            <a:graphicFrameLocks noGrp="1"/>
          </p:cNvGraphicFramePr>
          <p:nvPr>
            <p:ph sz="half" idx="2"/>
            <p:extLst>
              <p:ext uri="{D42A27DB-BD31-4B8C-83A1-F6EECF244321}">
                <p14:modId xmlns:p14="http://schemas.microsoft.com/office/powerpoint/2010/main" val="593567525"/>
              </p:ext>
            </p:extLst>
          </p:nvPr>
        </p:nvGraphicFramePr>
        <p:xfrm>
          <a:off x="8017845" y="1775905"/>
          <a:ext cx="3165784" cy="435538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CEE13B0E-863D-E9CF-1EC1-A489B60A2E9F}"/>
              </a:ext>
            </a:extLst>
          </p:cNvPr>
          <p:cNvSpPr txBox="1"/>
          <p:nvPr/>
        </p:nvSpPr>
        <p:spPr>
          <a:xfrm>
            <a:off x="522597" y="1854120"/>
            <a:ext cx="3280297" cy="4939814"/>
          </a:xfrm>
          <a:prstGeom prst="rect">
            <a:avLst/>
          </a:prstGeom>
          <a:noFill/>
        </p:spPr>
        <p:txBody>
          <a:bodyPr wrap="square" lIns="91440" tIns="45720" rIns="91440" bIns="45720" numCol="1"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Countries of Origin</a:t>
            </a:r>
            <a:r>
              <a:rPr lang="en-US">
                <a:latin typeface="Calibri" panose="020F0502020204030204"/>
              </a:rPr>
              <a:t>:</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endParaRPr lang="en-US">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Hong Kong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Nigeria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Ukraine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Malawi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Uganda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USA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South Africa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Russia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Romania (1)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Italy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China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Chile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Brazil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7263B97-C576-3CCB-1D51-9A302CFE4D72}"/>
              </a:ext>
            </a:extLst>
          </p:cNvPr>
          <p:cNvGraphicFramePr>
            <a:graphicFrameLocks/>
          </p:cNvGraphicFramePr>
          <p:nvPr>
            <p:extLst>
              <p:ext uri="{D42A27DB-BD31-4B8C-83A1-F6EECF244321}">
                <p14:modId xmlns:p14="http://schemas.microsoft.com/office/powerpoint/2010/main" val="737403554"/>
              </p:ext>
            </p:extLst>
          </p:nvPr>
        </p:nvGraphicFramePr>
        <p:xfrm>
          <a:off x="3219450" y="1853101"/>
          <a:ext cx="4572000" cy="4275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43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75">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77">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 name="Group 79">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81" name="Freeform: Shape 80">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36217D4D-29C7-0502-A484-93ABAF9764A8}"/>
              </a:ext>
            </a:extLst>
          </p:cNvPr>
          <p:cNvSpPr>
            <a:spLocks noGrp="1"/>
          </p:cNvSpPr>
          <p:nvPr>
            <p:ph type="ctrTitle"/>
          </p:nvPr>
        </p:nvSpPr>
        <p:spPr>
          <a:xfrm>
            <a:off x="3045368" y="2043663"/>
            <a:ext cx="6105194" cy="2031055"/>
          </a:xfrm>
        </p:spPr>
        <p:txBody>
          <a:bodyPr>
            <a:normAutofit/>
          </a:bodyPr>
          <a:lstStyle/>
          <a:p>
            <a:r>
              <a:rPr lang="en-GB" sz="5200">
                <a:solidFill>
                  <a:schemeClr val="tx2"/>
                </a:solidFill>
              </a:rPr>
              <a:t>Key Take Aways</a:t>
            </a:r>
            <a:br>
              <a:rPr lang="en-GB" sz="5200">
                <a:solidFill>
                  <a:schemeClr val="tx2"/>
                </a:solidFill>
              </a:rPr>
            </a:br>
            <a:endParaRPr lang="en-GB" sz="5200">
              <a:solidFill>
                <a:schemeClr val="tx2"/>
              </a:solidFill>
            </a:endParaRPr>
          </a:p>
        </p:txBody>
      </p:sp>
    </p:spTree>
    <p:extLst>
      <p:ext uri="{BB962C8B-B14F-4D97-AF65-F5344CB8AC3E}">
        <p14:creationId xmlns:p14="http://schemas.microsoft.com/office/powerpoint/2010/main" val="343988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7225B10-5CEF-F15D-A959-BF7FE6CDD8F3}"/>
              </a:ext>
            </a:extLst>
          </p:cNvPr>
          <p:cNvGraphicFramePr>
            <a:graphicFrameLocks noGrp="1"/>
          </p:cNvGraphicFramePr>
          <p:nvPr>
            <p:ph idx="4294967295"/>
            <p:extLst>
              <p:ext uri="{D42A27DB-BD31-4B8C-83A1-F6EECF244321}">
                <p14:modId xmlns:p14="http://schemas.microsoft.com/office/powerpoint/2010/main" val="715558601"/>
              </p:ext>
            </p:extLst>
          </p:nvPr>
        </p:nvGraphicFramePr>
        <p:xfrm>
          <a:off x="199053" y="179863"/>
          <a:ext cx="11793893" cy="6498274"/>
        </p:xfrm>
        <a:graphic>
          <a:graphicData uri="http://schemas.openxmlformats.org/drawingml/2006/table">
            <a:tbl>
              <a:tblPr firstRow="1" bandRow="1">
                <a:tableStyleId>{7DF18680-E054-41AD-8BC1-D1AEF772440D}</a:tableStyleId>
              </a:tblPr>
              <a:tblGrid>
                <a:gridCol w="3814322">
                  <a:extLst>
                    <a:ext uri="{9D8B030D-6E8A-4147-A177-3AD203B41FA5}">
                      <a16:colId xmlns:a16="http://schemas.microsoft.com/office/drawing/2014/main" val="1603016592"/>
                    </a:ext>
                  </a:extLst>
                </a:gridCol>
                <a:gridCol w="3907214">
                  <a:extLst>
                    <a:ext uri="{9D8B030D-6E8A-4147-A177-3AD203B41FA5}">
                      <a16:colId xmlns:a16="http://schemas.microsoft.com/office/drawing/2014/main" val="3166374675"/>
                    </a:ext>
                  </a:extLst>
                </a:gridCol>
                <a:gridCol w="4072357">
                  <a:extLst>
                    <a:ext uri="{9D8B030D-6E8A-4147-A177-3AD203B41FA5}">
                      <a16:colId xmlns:a16="http://schemas.microsoft.com/office/drawing/2014/main" val="1563218300"/>
                    </a:ext>
                  </a:extLst>
                </a:gridCol>
              </a:tblGrid>
              <a:tr h="461245">
                <a:tc>
                  <a:txBody>
                    <a:bodyPr/>
                    <a:lstStyle/>
                    <a:p>
                      <a:r>
                        <a:rPr lang="en-US" sz="1700"/>
                        <a:t>Migrant User Needs</a:t>
                      </a:r>
                      <a:endParaRPr lang="en-GB" sz="1700"/>
                    </a:p>
                  </a:txBody>
                  <a:tcPr marL="84859" marR="84859" marT="42429" marB="42429"/>
                </a:tc>
                <a:tc>
                  <a:txBody>
                    <a:bodyPr/>
                    <a:lstStyle/>
                    <a:p>
                      <a:r>
                        <a:rPr lang="en-US" sz="1700"/>
                        <a:t>TAMS Design</a:t>
                      </a:r>
                      <a:endParaRPr lang="en-GB" sz="1700"/>
                    </a:p>
                  </a:txBody>
                  <a:tcPr marL="84859" marR="84859" marT="42429" marB="42429"/>
                </a:tc>
                <a:tc>
                  <a:txBody>
                    <a:bodyPr/>
                    <a:lstStyle/>
                    <a:p>
                      <a:r>
                        <a:rPr lang="en-US" sz="1700"/>
                        <a:t>TAMS Content</a:t>
                      </a:r>
                      <a:endParaRPr lang="en-GB" sz="1700"/>
                    </a:p>
                  </a:txBody>
                  <a:tcPr marL="84859" marR="84859" marT="42429" marB="42429"/>
                </a:tc>
                <a:extLst>
                  <a:ext uri="{0D108BD9-81ED-4DB2-BD59-A6C34878D82A}">
                    <a16:rowId xmlns:a16="http://schemas.microsoft.com/office/drawing/2014/main" val="3559149164"/>
                  </a:ext>
                </a:extLst>
              </a:tr>
              <a:tr h="2534157">
                <a:tc>
                  <a:txBody>
                    <a:bodyPr/>
                    <a:lstStyle/>
                    <a:p>
                      <a:pPr lvl="0"/>
                      <a:r>
                        <a:rPr lang="en-US" sz="1400"/>
                        <a:t>Online resources are a key and preferred source of information.</a:t>
                      </a:r>
                    </a:p>
                    <a:p>
                      <a:pPr lvl="0"/>
                      <a:endParaRPr lang="en-US" sz="1400"/>
                    </a:p>
                    <a:p>
                      <a:pPr marL="171450" lvl="0" indent="-171450">
                        <a:buFont typeface="Arial" panose="020B0604020202020204" pitchFamily="34" charset="0"/>
                        <a:buChar char="•"/>
                      </a:pPr>
                      <a:r>
                        <a:rPr lang="en-US" sz="1400"/>
                        <a:t>Positive view of government sites</a:t>
                      </a:r>
                    </a:p>
                    <a:p>
                      <a:pPr marL="171450" lvl="0" indent="-171450">
                        <a:buFont typeface="Arial" panose="020B0604020202020204" pitchFamily="34" charset="0"/>
                        <a:buChar char="•"/>
                      </a:pPr>
                      <a:r>
                        <a:rPr lang="en-US" sz="1400"/>
                        <a:t>However, higher expectations mean official sites are more likely to attract criticism</a:t>
                      </a:r>
                    </a:p>
                    <a:p>
                      <a:pPr marL="171450" lvl="0" indent="-171450">
                        <a:buFont typeface="Arial" panose="020B0604020202020204" pitchFamily="34" charset="0"/>
                        <a:buChar char="•"/>
                      </a:pPr>
                      <a:r>
                        <a:rPr lang="en-US" sz="1400"/>
                        <a:t>Most are confident of their ability to access online information (although less confident about online interactive advice)</a:t>
                      </a:r>
                    </a:p>
                  </a:txBody>
                  <a:tcPr marL="84859" marR="84859" marT="42429" marB="424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Clear Purpose with a clearly identified audience is key.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User friendly navigation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Searchable and easy to (re)find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information presented with guidance on sequences and processes involved (e.g.: ‘step-by-step’ or ‘how-to’ guides)</a:t>
                      </a:r>
                    </a:p>
                  </a:txBody>
                  <a:tcPr marL="84859" marR="84859" marT="42429" marB="42429"/>
                </a:tc>
                <a:tc>
                  <a:txBody>
                    <a:bodyPr/>
                    <a:lstStyle/>
                    <a:p>
                      <a:pPr lvl="0"/>
                      <a:r>
                        <a:rPr lang="en-US" sz="1400"/>
                        <a:t>Strike the right balance between information resources and more personal/exploratory content (e.g.: testimonials, podcasts, stories etc.). </a:t>
                      </a:r>
                    </a:p>
                    <a:p>
                      <a:pPr lvl="0"/>
                      <a:endParaRPr lang="en-US" sz="1400"/>
                    </a:p>
                    <a:p>
                      <a:pPr marL="285750" lvl="0" indent="-285750">
                        <a:buFont typeface="Arial" panose="020B0604020202020204" pitchFamily="34" charset="0"/>
                        <a:buChar char="•"/>
                      </a:pPr>
                      <a:r>
                        <a:rPr lang="en-US" sz="1400"/>
                        <a:t>Be more than a reference site - this is an act of planning </a:t>
                      </a:r>
                      <a:r>
                        <a:rPr lang="en-US" sz="1400" i="1"/>
                        <a:t>and</a:t>
                      </a:r>
                      <a:r>
                        <a:rPr lang="en-US" sz="1400"/>
                        <a:t> of imagining.</a:t>
                      </a:r>
                    </a:p>
                    <a:p>
                      <a:pPr marL="285750" lvl="0" indent="-285750">
                        <a:buFont typeface="Arial" panose="020B0604020202020204" pitchFamily="34" charset="0"/>
                        <a:buChar char="•"/>
                      </a:pPr>
                      <a:r>
                        <a:rPr lang="en-US" sz="1400"/>
                        <a:t>Keep to what is relevant and appropriate for a government site – do not seek to replicate a civil society offering but signpost to other resources and only provide tasters.</a:t>
                      </a:r>
                    </a:p>
                  </a:txBody>
                  <a:tcPr marL="84859" marR="84859" marT="42429" marB="42429"/>
                </a:tc>
                <a:extLst>
                  <a:ext uri="{0D108BD9-81ED-4DB2-BD59-A6C34878D82A}">
                    <a16:rowId xmlns:a16="http://schemas.microsoft.com/office/drawing/2014/main" val="1447703974"/>
                  </a:ext>
                </a:extLst>
              </a:tr>
              <a:tr h="3502872">
                <a:tc>
                  <a:txBody>
                    <a:bodyPr/>
                    <a:lstStyle/>
                    <a:p>
                      <a:pPr lvl="0"/>
                      <a:r>
                        <a:rPr lang="en-US" sz="1400"/>
                        <a:t>User needs are varied, but there is a clear shift from ‘planning’ to ‘exploratory’ mindsets pre and post arrival.</a:t>
                      </a:r>
                    </a:p>
                    <a:p>
                      <a:pPr lvl="0"/>
                      <a:endParaRPr lang="en-US" sz="1400"/>
                    </a:p>
                    <a:p>
                      <a:pPr marL="171450" lvl="0" indent="-171450">
                        <a:buFont typeface="Arial" panose="020B0604020202020204" pitchFamily="34" charset="0"/>
                        <a:buChar char="•"/>
                      </a:pPr>
                      <a:r>
                        <a:rPr lang="en-GB" sz="1400"/>
                        <a:t>Top 5 topics remain relatively constant across stages and subgroups </a:t>
                      </a:r>
                      <a:endParaRPr lang="en-US" sz="1400"/>
                    </a:p>
                    <a:p>
                      <a:pPr marL="171450" lvl="0" indent="-171450">
                        <a:buFont typeface="Arial" panose="020B0604020202020204" pitchFamily="34" charset="0"/>
                        <a:buChar char="•"/>
                      </a:pPr>
                      <a:r>
                        <a:rPr lang="en-GB" sz="1400"/>
                        <a:t>Some information much more relevant to specific subgroups</a:t>
                      </a:r>
                      <a:endParaRPr lang="en-US" sz="1400"/>
                    </a:p>
                    <a:p>
                      <a:pPr marL="171450" lvl="0" indent="-171450">
                        <a:buFont typeface="Arial" panose="020B0604020202020204" pitchFamily="34" charset="0"/>
                        <a:buChar char="•"/>
                      </a:pPr>
                      <a:r>
                        <a:rPr lang="en-GB" sz="1400"/>
                        <a:t>More detailed information often needed later –good navigability  and clear tabs help migrants access the content they want at different stages and in different states of mind. </a:t>
                      </a:r>
                    </a:p>
                    <a:p>
                      <a:pPr marL="0" lvl="0" indent="0">
                        <a:buFont typeface="Arial" panose="020B0604020202020204" pitchFamily="34" charset="0"/>
                        <a:buNone/>
                      </a:pPr>
                      <a:endParaRPr lang="en-US" sz="1400"/>
                    </a:p>
                  </a:txBody>
                  <a:tcPr marL="84859" marR="84859" marT="42429" marB="42429"/>
                </a:tc>
                <a:tc>
                  <a:txBody>
                    <a:bodyPr/>
                    <a:lstStyle/>
                    <a:p>
                      <a:pPr lvl="0"/>
                      <a:r>
                        <a:rPr lang="en-US" sz="1400"/>
                        <a:t>Demonstrate Welcome. The site should perform, rather than proclaim, welcome.</a:t>
                      </a:r>
                    </a:p>
                    <a:p>
                      <a:pPr lvl="0"/>
                      <a:endParaRPr lang="en-US" sz="1400"/>
                    </a:p>
                    <a:p>
                      <a:pPr marL="171450" lvl="0" indent="-171450">
                        <a:buFont typeface="Arial" panose="020B0604020202020204" pitchFamily="34" charset="0"/>
                        <a:buChar char="•"/>
                      </a:pPr>
                      <a:r>
                        <a:rPr lang="en-US" sz="1400"/>
                        <a:t>Demonstrate an understanding of integration (retention) as a two-way process by text that balances what ‘we want/need’ with what migrants want/need. </a:t>
                      </a:r>
                    </a:p>
                    <a:p>
                      <a:pPr marL="171450" lvl="0" indent="-171450">
                        <a:buFont typeface="Arial" panose="020B0604020202020204" pitchFamily="34" charset="0"/>
                        <a:buChar char="•"/>
                      </a:pPr>
                      <a:r>
                        <a:rPr lang="en-US" sz="1400"/>
                        <a:t>Content seeking to attract migrants should not overpower content to help migrants in the process of planning a move. Too much ‘attraction content’ risks looking ‘touristy’.</a:t>
                      </a:r>
                    </a:p>
                    <a:p>
                      <a:pPr marL="171450" lvl="0" indent="-171450">
                        <a:buFont typeface="Arial" panose="020B0604020202020204" pitchFamily="34" charset="0"/>
                        <a:buChar char="•"/>
                      </a:pPr>
                      <a:r>
                        <a:rPr lang="en-US" sz="1400"/>
                        <a:t>Represent diversity in the images used and in ensuring translatability of content.</a:t>
                      </a:r>
                      <a:endParaRPr lang="en-GB" sz="1400"/>
                    </a:p>
                  </a:txBody>
                  <a:tcPr marL="84859" marR="84859" marT="42429" marB="42429"/>
                </a:tc>
                <a:tc>
                  <a:txBody>
                    <a:bodyPr/>
                    <a:lstStyle/>
                    <a:p>
                      <a:pPr lvl="0"/>
                      <a:r>
                        <a:rPr lang="en-US" sz="1400"/>
                        <a:t>Potential to develop interactive tools (quick check; FAQs; most used pages; chat function)</a:t>
                      </a:r>
                    </a:p>
                    <a:p>
                      <a:pPr lvl="0"/>
                      <a:endParaRPr lang="en-US" sz="1400"/>
                    </a:p>
                    <a:p>
                      <a:pPr marL="171450" lvl="0" indent="-171450">
                        <a:buFont typeface="Arial" panose="020B0604020202020204" pitchFamily="34" charset="0"/>
                        <a:buChar char="•"/>
                      </a:pPr>
                      <a:r>
                        <a:rPr lang="en-US" sz="1400"/>
                        <a:t>Potential to develop a Quick Check function drawing on currently publicly available data on SQF levels, sponsorship license holders and SOL.</a:t>
                      </a:r>
                    </a:p>
                    <a:p>
                      <a:pPr marL="171450" lvl="0" indent="-171450">
                        <a:buFont typeface="Arial" panose="020B0604020202020204" pitchFamily="34" charset="0"/>
                        <a:buChar char="•"/>
                      </a:pPr>
                      <a:r>
                        <a:rPr lang="en-US" sz="1400"/>
                        <a:t>Ensure any  tools are clearly useful for migrant users (not only for professionals/advisors with contextual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Ensure site built to optimize auto-translate and similar functions.</a:t>
                      </a:r>
                    </a:p>
                    <a:p>
                      <a:pPr marL="171450" lvl="0" indent="-171450">
                        <a:buFont typeface="Arial" panose="020B0604020202020204" pitchFamily="34" charset="0"/>
                        <a:buChar char="•"/>
                      </a:pPr>
                      <a:r>
                        <a:rPr lang="en-US" sz="1400"/>
                        <a:t>Keep focus and function reviewed and updated (based on user feedback).</a:t>
                      </a:r>
                    </a:p>
                    <a:p>
                      <a:endParaRPr lang="en-GB" sz="1400"/>
                    </a:p>
                  </a:txBody>
                  <a:tcPr marL="84859" marR="84859" marT="42429" marB="42429"/>
                </a:tc>
                <a:extLst>
                  <a:ext uri="{0D108BD9-81ED-4DB2-BD59-A6C34878D82A}">
                    <a16:rowId xmlns:a16="http://schemas.microsoft.com/office/drawing/2014/main" val="4085868722"/>
                  </a:ext>
                </a:extLst>
              </a:tr>
            </a:tbl>
          </a:graphicData>
        </a:graphic>
      </p:graphicFrame>
    </p:spTree>
    <p:extLst>
      <p:ext uri="{BB962C8B-B14F-4D97-AF65-F5344CB8AC3E}">
        <p14:creationId xmlns:p14="http://schemas.microsoft.com/office/powerpoint/2010/main" val="140712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3747</Words>
  <Application>Microsoft Office PowerPoint</Application>
  <PresentationFormat>Widescreen</PresentationFormat>
  <Paragraphs>397</Paragraphs>
  <Slides>31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TAMS User Research  An MPS Research Project April-June 2023</vt:lpstr>
      <vt:lpstr>Contents</vt:lpstr>
      <vt:lpstr>Objectives and Methodology</vt:lpstr>
      <vt:lpstr>Objectives:</vt:lpstr>
      <vt:lpstr>Methodology – Engaging Migrant Lived Experience through peer research</vt:lpstr>
      <vt:lpstr>Interview participants</vt:lpstr>
      <vt:lpstr>Interview participants</vt:lpstr>
      <vt:lpstr>Key Take Aways </vt:lpstr>
      <vt:lpstr>PowerPoint Presentation</vt:lpstr>
      <vt:lpstr>Attracting People to Scotland</vt:lpstr>
      <vt:lpstr>What made you choose Scotland?</vt:lpstr>
      <vt:lpstr>What made you choose Scotland?</vt:lpstr>
      <vt:lpstr>The significance of personal ties?</vt:lpstr>
      <vt:lpstr>Accessing information before a move</vt:lpstr>
      <vt:lpstr>Supporting Successful Moves</vt:lpstr>
      <vt:lpstr>Planning a Move</vt:lpstr>
      <vt:lpstr>Information and support needs on arrival</vt:lpstr>
      <vt:lpstr>Issues and stages</vt:lpstr>
      <vt:lpstr>TAMS Format and Content</vt:lpstr>
      <vt:lpstr>Preferences for accessing online information</vt:lpstr>
      <vt:lpstr>Features</vt:lpstr>
      <vt:lpstr>Website</vt:lpstr>
      <vt:lpstr>Review of existing sites</vt:lpstr>
      <vt:lpstr>PowerPoint Presentation</vt:lpstr>
      <vt:lpstr>Site design should support TAMS aims for both attraction and retention</vt:lpstr>
      <vt:lpstr>A reliable source of clear, accessible information</vt:lpstr>
      <vt:lpstr>Site structure and navigability are paramount</vt:lpstr>
      <vt:lpstr>A user friendly, welcoming and balanced tone</vt:lpstr>
      <vt:lpstr>Interactive content and wider links</vt:lpstr>
      <vt:lpstr>Inclusivity and feedback mechanisms</vt:lpstr>
      <vt:lpstr>   Find out more about us:  www.migrationpolicyscotland.org.uk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TAMS User Research</dc:title>
  <dc:creator>Sarah Kyambi</dc:creator>
  <cp:lastModifiedBy>Sarah Kyambi</cp:lastModifiedBy>
  <cp:revision>2</cp:revision>
  <dcterms:created xsi:type="dcterms:W3CDTF">2023-06-15T14:35:14Z</dcterms:created>
  <dcterms:modified xsi:type="dcterms:W3CDTF">2023-08-08T17:57:34Z</dcterms:modified>
</cp:coreProperties>
</file>